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7" r:id="rId2"/>
    <p:sldId id="380" r:id="rId3"/>
    <p:sldId id="381" r:id="rId4"/>
    <p:sldId id="337" r:id="rId5"/>
    <p:sldId id="338" r:id="rId6"/>
    <p:sldId id="339" r:id="rId7"/>
    <p:sldId id="340" r:id="rId8"/>
    <p:sldId id="341" r:id="rId9"/>
    <p:sldId id="342" r:id="rId10"/>
    <p:sldId id="343" r:id="rId11"/>
    <p:sldId id="344" r:id="rId12"/>
    <p:sldId id="345" r:id="rId13"/>
    <p:sldId id="346" r:id="rId14"/>
    <p:sldId id="347"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 id="361" r:id="rId29"/>
    <p:sldId id="362" r:id="rId30"/>
    <p:sldId id="363" r:id="rId31"/>
    <p:sldId id="364" r:id="rId32"/>
    <p:sldId id="365" r:id="rId33"/>
    <p:sldId id="366" r:id="rId34"/>
    <p:sldId id="367" r:id="rId35"/>
    <p:sldId id="368" r:id="rId36"/>
    <p:sldId id="369" r:id="rId37"/>
    <p:sldId id="370" r:id="rId38"/>
    <p:sldId id="371" r:id="rId39"/>
    <p:sldId id="372" r:id="rId40"/>
    <p:sldId id="373" r:id="rId41"/>
    <p:sldId id="374" r:id="rId42"/>
    <p:sldId id="375" r:id="rId43"/>
    <p:sldId id="376" r:id="rId44"/>
    <p:sldId id="377" r:id="rId45"/>
    <p:sldId id="262" r:id="rId46"/>
    <p:sldId id="265" r:id="rId47"/>
    <p:sldId id="379" r:id="rId48"/>
    <p:sldId id="26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9F06B8-7129-44B4-A15D-3C986D585478}" v="4" dt="2023-02-22T16:23:03.0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548" autoAdjust="0"/>
    <p:restoredTop sz="94660"/>
  </p:normalViewPr>
  <p:slideViewPr>
    <p:cSldViewPr snapToGrid="0">
      <p:cViewPr varScale="1">
        <p:scale>
          <a:sx n="67" d="100"/>
          <a:sy n="67" d="100"/>
        </p:scale>
        <p:origin x="-720" y="-108"/>
      </p:cViewPr>
      <p:guideLst>
        <p:guide orient="horz" pos="2160"/>
        <p:guide pos="3840"/>
      </p:guideLst>
    </p:cSldViewPr>
  </p:slideViewPr>
  <p:notesTextViewPr>
    <p:cViewPr>
      <p:scale>
        <a:sx n="1" d="1"/>
        <a:sy n="1" d="1"/>
      </p:scale>
      <p:origin x="0" y="0"/>
    </p:cViewPr>
  </p:notesTextViewPr>
  <p:sorterViewPr>
    <p:cViewPr>
      <p:scale>
        <a:sx n="100" d="100"/>
        <a:sy n="100" d="100"/>
      </p:scale>
      <p:origin x="0" y="-1317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ka Vidhani" userId="a567152c7f1e2eea" providerId="LiveId" clId="{A72B3C48-1896-468A-8840-E9FF4797EF7F}"/>
    <pc:docChg chg="custSel delSld modSld">
      <pc:chgData name="Monika Vidhani" userId="a567152c7f1e2eea" providerId="LiveId" clId="{A72B3C48-1896-468A-8840-E9FF4797EF7F}" dt="2022-08-07T17:51:41.561" v="492" actId="20577"/>
      <pc:docMkLst>
        <pc:docMk/>
      </pc:docMkLst>
      <pc:sldChg chg="modSp mod">
        <pc:chgData name="Monika Vidhani" userId="a567152c7f1e2eea" providerId="LiveId" clId="{A72B3C48-1896-468A-8840-E9FF4797EF7F}" dt="2022-08-07T08:22:47.191" v="71" actId="20577"/>
        <pc:sldMkLst>
          <pc:docMk/>
          <pc:sldMk cId="1307440379" sldId="257"/>
        </pc:sldMkLst>
        <pc:spChg chg="mod">
          <ac:chgData name="Monika Vidhani" userId="a567152c7f1e2eea" providerId="LiveId" clId="{A72B3C48-1896-468A-8840-E9FF4797EF7F}" dt="2022-08-07T08:22:29.956" v="32" actId="14100"/>
          <ac:spMkLst>
            <pc:docMk/>
            <pc:sldMk cId="1307440379" sldId="257"/>
            <ac:spMk id="4" creationId="{00000000-0000-0000-0000-000000000000}"/>
          </ac:spMkLst>
        </pc:spChg>
        <pc:spChg chg="mod">
          <ac:chgData name="Monika Vidhani" userId="a567152c7f1e2eea" providerId="LiveId" clId="{A72B3C48-1896-468A-8840-E9FF4797EF7F}" dt="2022-08-07T08:22:47.191" v="71" actId="20577"/>
          <ac:spMkLst>
            <pc:docMk/>
            <pc:sldMk cId="1307440379" sldId="257"/>
            <ac:spMk id="6" creationId="{00000000-0000-0000-0000-000000000000}"/>
          </ac:spMkLst>
        </pc:spChg>
      </pc:sldChg>
      <pc:sldChg chg="del">
        <pc:chgData name="Monika Vidhani" userId="a567152c7f1e2eea" providerId="LiveId" clId="{A72B3C48-1896-468A-8840-E9FF4797EF7F}" dt="2022-08-07T12:56:24.823" v="72" actId="47"/>
        <pc:sldMkLst>
          <pc:docMk/>
          <pc:sldMk cId="3994717819" sldId="259"/>
        </pc:sldMkLst>
      </pc:sldChg>
      <pc:sldChg chg="modSp mod">
        <pc:chgData name="Monika Vidhani" userId="a567152c7f1e2eea" providerId="LiveId" clId="{A72B3C48-1896-468A-8840-E9FF4797EF7F}" dt="2022-08-07T17:51:41.561" v="492" actId="20577"/>
        <pc:sldMkLst>
          <pc:docMk/>
          <pc:sldMk cId="2287409291" sldId="265"/>
        </pc:sldMkLst>
        <pc:spChg chg="mod">
          <ac:chgData name="Monika Vidhani" userId="a567152c7f1e2eea" providerId="LiveId" clId="{A72B3C48-1896-468A-8840-E9FF4797EF7F}" dt="2022-08-07T17:51:41.561" v="492" actId="20577"/>
          <ac:spMkLst>
            <pc:docMk/>
            <pc:sldMk cId="2287409291" sldId="265"/>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D35601-0266-4438-8595-2779B08E2CE8}" type="datetimeFigureOut">
              <a:rPr lang="en-US" smtClean="0"/>
              <a:pPr/>
              <a:t>4/18/2023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C5DE0-0F66-468E-ABDD-BF7520956656}" type="slidenum">
              <a:rPr lang="en-US" smtClean="0"/>
              <a:pPr/>
              <a:t>‹#›</a:t>
            </a:fld>
            <a:endParaRPr lang="en-US"/>
          </a:p>
        </p:txBody>
      </p:sp>
    </p:spTree>
    <p:extLst>
      <p:ext uri="{BB962C8B-B14F-4D97-AF65-F5344CB8AC3E}">
        <p14:creationId xmlns:p14="http://schemas.microsoft.com/office/powerpoint/2010/main" xmlns="" val="1792794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CDA888-63D2-4CC9-B491-BEFE865A0EB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45763"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457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xmlns="" val="2749735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6EAF2860-29A0-4B51-9B73-7761756A4FF7}" type="datetimeFigureOut">
              <a:rPr lang="en-IN" smtClean="0"/>
              <a:pPr/>
              <a:t>18-04-2023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6E322F-ECE6-4837-86A3-6FC28ECAC7EE}" type="slidenum">
              <a:rPr lang="en-IN" smtClean="0"/>
              <a:pPr/>
              <a:t>‹#›</a:t>
            </a:fld>
            <a:endParaRPr lang="en-IN"/>
          </a:p>
        </p:txBody>
      </p:sp>
    </p:spTree>
    <p:extLst>
      <p:ext uri="{BB962C8B-B14F-4D97-AF65-F5344CB8AC3E}">
        <p14:creationId xmlns:p14="http://schemas.microsoft.com/office/powerpoint/2010/main" xmlns="" val="1414398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EAF2860-29A0-4B51-9B73-7761756A4FF7}" type="datetimeFigureOut">
              <a:rPr lang="en-IN" smtClean="0"/>
              <a:pPr/>
              <a:t>18-04-2023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6E322F-ECE6-4837-86A3-6FC28ECAC7EE}" type="slidenum">
              <a:rPr lang="en-IN" smtClean="0"/>
              <a:pPr/>
              <a:t>‹#›</a:t>
            </a:fld>
            <a:endParaRPr lang="en-IN"/>
          </a:p>
        </p:txBody>
      </p:sp>
    </p:spTree>
    <p:extLst>
      <p:ext uri="{BB962C8B-B14F-4D97-AF65-F5344CB8AC3E}">
        <p14:creationId xmlns:p14="http://schemas.microsoft.com/office/powerpoint/2010/main" xmlns="" val="1626713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EAF2860-29A0-4B51-9B73-7761756A4FF7}" type="datetimeFigureOut">
              <a:rPr lang="en-IN" smtClean="0"/>
              <a:pPr/>
              <a:t>18-04-2023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6E322F-ECE6-4837-86A3-6FC28ECAC7EE}" type="slidenum">
              <a:rPr lang="en-IN" smtClean="0"/>
              <a:pPr/>
              <a:t>‹#›</a:t>
            </a:fld>
            <a:endParaRPr lang="en-IN"/>
          </a:p>
        </p:txBody>
      </p:sp>
    </p:spTree>
    <p:extLst>
      <p:ext uri="{BB962C8B-B14F-4D97-AF65-F5344CB8AC3E}">
        <p14:creationId xmlns:p14="http://schemas.microsoft.com/office/powerpoint/2010/main" xmlns="" val="507032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261600" cy="609600"/>
          </a:xfrm>
        </p:spPr>
        <p:txBody>
          <a:bodyPr/>
          <a:lstStyle/>
          <a:p>
            <a:r>
              <a:rPr lang="en-US"/>
              <a:t>Click to edit Master title style</a:t>
            </a:r>
            <a:endParaRPr lang="en-IN"/>
          </a:p>
        </p:txBody>
      </p:sp>
      <p:sp>
        <p:nvSpPr>
          <p:cNvPr id="3" name="Text Placeholder 2"/>
          <p:cNvSpPr>
            <a:spLocks noGrp="1"/>
          </p:cNvSpPr>
          <p:nvPr>
            <p:ph type="body" sz="half" idx="1"/>
          </p:nvPr>
        </p:nvSpPr>
        <p:spPr>
          <a:xfrm>
            <a:off x="914400" y="1447800"/>
            <a:ext cx="4521200" cy="480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5638800" y="1447800"/>
            <a:ext cx="4521200" cy="480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xmlns="" val="1442356012"/>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IN"/>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08ADD3D-8980-4081-8521-82C142094854}" type="slidenum">
              <a:rPr lang="en-US"/>
              <a:pPr>
                <a:defRPr/>
              </a:pPr>
              <a:t>‹#›</a:t>
            </a:fld>
            <a:endParaRPr lang="en-US"/>
          </a:p>
        </p:txBody>
      </p:sp>
    </p:spTree>
    <p:extLst>
      <p:ext uri="{BB962C8B-B14F-4D97-AF65-F5344CB8AC3E}">
        <p14:creationId xmlns:p14="http://schemas.microsoft.com/office/powerpoint/2010/main" xmlns="" val="4099123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9BA93B-FE4B-4AD8-94DC-AB94B86907F8}" type="slidenum">
              <a:rPr lang="en-US"/>
              <a:pPr>
                <a:defRPr/>
              </a:pPr>
              <a:t>‹#›</a:t>
            </a:fld>
            <a:endParaRPr lang="en-US"/>
          </a:p>
        </p:txBody>
      </p:sp>
    </p:spTree>
    <p:extLst>
      <p:ext uri="{BB962C8B-B14F-4D97-AF65-F5344CB8AC3E}">
        <p14:creationId xmlns:p14="http://schemas.microsoft.com/office/powerpoint/2010/main" xmlns="" val="2008962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EAF2860-29A0-4B51-9B73-7761756A4FF7}" type="datetimeFigureOut">
              <a:rPr lang="en-IN" smtClean="0"/>
              <a:pPr/>
              <a:t>18-04-2023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6E322F-ECE6-4837-86A3-6FC28ECAC7EE}" type="slidenum">
              <a:rPr lang="en-IN" smtClean="0"/>
              <a:pPr/>
              <a:t>‹#›</a:t>
            </a:fld>
            <a:endParaRPr lang="en-IN"/>
          </a:p>
        </p:txBody>
      </p:sp>
    </p:spTree>
    <p:extLst>
      <p:ext uri="{BB962C8B-B14F-4D97-AF65-F5344CB8AC3E}">
        <p14:creationId xmlns:p14="http://schemas.microsoft.com/office/powerpoint/2010/main" xmlns="" val="1194001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AF2860-29A0-4B51-9B73-7761756A4FF7}" type="datetimeFigureOut">
              <a:rPr lang="en-IN" smtClean="0"/>
              <a:pPr/>
              <a:t>18-04-2023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6E322F-ECE6-4837-86A3-6FC28ECAC7EE}" type="slidenum">
              <a:rPr lang="en-IN" smtClean="0"/>
              <a:pPr/>
              <a:t>‹#›</a:t>
            </a:fld>
            <a:endParaRPr lang="en-IN"/>
          </a:p>
        </p:txBody>
      </p:sp>
    </p:spTree>
    <p:extLst>
      <p:ext uri="{BB962C8B-B14F-4D97-AF65-F5344CB8AC3E}">
        <p14:creationId xmlns:p14="http://schemas.microsoft.com/office/powerpoint/2010/main" xmlns="" val="2280693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6EAF2860-29A0-4B51-9B73-7761756A4FF7}" type="datetimeFigureOut">
              <a:rPr lang="en-IN" smtClean="0"/>
              <a:pPr/>
              <a:t>18-04-2023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86E322F-ECE6-4837-86A3-6FC28ECAC7EE}" type="slidenum">
              <a:rPr lang="en-IN" smtClean="0"/>
              <a:pPr/>
              <a:t>‹#›</a:t>
            </a:fld>
            <a:endParaRPr lang="en-IN"/>
          </a:p>
        </p:txBody>
      </p:sp>
    </p:spTree>
    <p:extLst>
      <p:ext uri="{BB962C8B-B14F-4D97-AF65-F5344CB8AC3E}">
        <p14:creationId xmlns:p14="http://schemas.microsoft.com/office/powerpoint/2010/main" xmlns="" val="270158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6EAF2860-29A0-4B51-9B73-7761756A4FF7}" type="datetimeFigureOut">
              <a:rPr lang="en-IN" smtClean="0"/>
              <a:pPr/>
              <a:t>18-04-2023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86E322F-ECE6-4837-86A3-6FC28ECAC7EE}" type="slidenum">
              <a:rPr lang="en-IN" smtClean="0"/>
              <a:pPr/>
              <a:t>‹#›</a:t>
            </a:fld>
            <a:endParaRPr lang="en-IN"/>
          </a:p>
        </p:txBody>
      </p:sp>
    </p:spTree>
    <p:extLst>
      <p:ext uri="{BB962C8B-B14F-4D97-AF65-F5344CB8AC3E}">
        <p14:creationId xmlns:p14="http://schemas.microsoft.com/office/powerpoint/2010/main" xmlns="" val="1916983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6EAF2860-29A0-4B51-9B73-7761756A4FF7}" type="datetimeFigureOut">
              <a:rPr lang="en-IN" smtClean="0"/>
              <a:pPr/>
              <a:t>18-04-2023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86E322F-ECE6-4837-86A3-6FC28ECAC7EE}" type="slidenum">
              <a:rPr lang="en-IN" smtClean="0"/>
              <a:pPr/>
              <a:t>‹#›</a:t>
            </a:fld>
            <a:endParaRPr lang="en-IN"/>
          </a:p>
        </p:txBody>
      </p:sp>
    </p:spTree>
    <p:extLst>
      <p:ext uri="{BB962C8B-B14F-4D97-AF65-F5344CB8AC3E}">
        <p14:creationId xmlns:p14="http://schemas.microsoft.com/office/powerpoint/2010/main" xmlns="" val="1404636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AF2860-29A0-4B51-9B73-7761756A4FF7}" type="datetimeFigureOut">
              <a:rPr lang="en-IN" smtClean="0"/>
              <a:pPr/>
              <a:t>18-04-2023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86E322F-ECE6-4837-86A3-6FC28ECAC7EE}" type="slidenum">
              <a:rPr lang="en-IN" smtClean="0"/>
              <a:pPr/>
              <a:t>‹#›</a:t>
            </a:fld>
            <a:endParaRPr lang="en-IN"/>
          </a:p>
        </p:txBody>
      </p:sp>
    </p:spTree>
    <p:extLst>
      <p:ext uri="{BB962C8B-B14F-4D97-AF65-F5344CB8AC3E}">
        <p14:creationId xmlns:p14="http://schemas.microsoft.com/office/powerpoint/2010/main" xmlns="" val="110500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AF2860-29A0-4B51-9B73-7761756A4FF7}" type="datetimeFigureOut">
              <a:rPr lang="en-IN" smtClean="0"/>
              <a:pPr/>
              <a:t>18-04-2023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86E322F-ECE6-4837-86A3-6FC28ECAC7EE}" type="slidenum">
              <a:rPr lang="en-IN" smtClean="0"/>
              <a:pPr/>
              <a:t>‹#›</a:t>
            </a:fld>
            <a:endParaRPr lang="en-IN"/>
          </a:p>
        </p:txBody>
      </p:sp>
    </p:spTree>
    <p:extLst>
      <p:ext uri="{BB962C8B-B14F-4D97-AF65-F5344CB8AC3E}">
        <p14:creationId xmlns:p14="http://schemas.microsoft.com/office/powerpoint/2010/main" xmlns="" val="155352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AF2860-29A0-4B51-9B73-7761756A4FF7}" type="datetimeFigureOut">
              <a:rPr lang="en-IN" smtClean="0"/>
              <a:pPr/>
              <a:t>18-04-2023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86E322F-ECE6-4837-86A3-6FC28ECAC7EE}" type="slidenum">
              <a:rPr lang="en-IN" smtClean="0"/>
              <a:pPr/>
              <a:t>‹#›</a:t>
            </a:fld>
            <a:endParaRPr lang="en-IN"/>
          </a:p>
        </p:txBody>
      </p:sp>
    </p:spTree>
    <p:extLst>
      <p:ext uri="{BB962C8B-B14F-4D97-AF65-F5344CB8AC3E}">
        <p14:creationId xmlns:p14="http://schemas.microsoft.com/office/powerpoint/2010/main" xmlns="" val="174458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AF2860-29A0-4B51-9B73-7761756A4FF7}" type="datetimeFigureOut">
              <a:rPr lang="en-IN" smtClean="0"/>
              <a:pPr/>
              <a:t>18-04-2023</a:t>
            </a:fld>
            <a:endParaRPr lang="en-IN"/>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6E322F-ECE6-4837-86A3-6FC28ECAC7EE}" type="slidenum">
              <a:rPr lang="en-IN" smtClean="0"/>
              <a:pPr/>
              <a:t>‹#›</a:t>
            </a:fld>
            <a:endParaRPr lang="en-IN"/>
          </a:p>
        </p:txBody>
      </p:sp>
    </p:spTree>
    <p:extLst>
      <p:ext uri="{BB962C8B-B14F-4D97-AF65-F5344CB8AC3E}">
        <p14:creationId xmlns:p14="http://schemas.microsoft.com/office/powerpoint/2010/main" xmlns="" val="582503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http://www.davidandersondds.com/assets/diagnodent.jpg"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2343" y="381001"/>
            <a:ext cx="9985828" cy="523220"/>
          </a:xfrm>
          <a:prstGeom prst="rect">
            <a:avLst/>
          </a:prstGeom>
          <a:noFill/>
        </p:spPr>
        <p:txBody>
          <a:bodyPr wrap="square" rtlCol="0">
            <a:spAutoFit/>
          </a:bodyPr>
          <a:lstStyle/>
          <a:p>
            <a:r>
              <a:rPr lang="en-US" sz="2800" dirty="0">
                <a:latin typeface="Book Antiqua" panose="02040602050305030304" pitchFamily="18" charset="0"/>
              </a:rPr>
              <a:t>RUNGTA COLLEGE OF DENTAL SCIENCES &amp; RESEARCH </a:t>
            </a:r>
          </a:p>
        </p:txBody>
      </p:sp>
      <p:sp>
        <p:nvSpPr>
          <p:cNvPr id="4" name="TextBox 3"/>
          <p:cNvSpPr txBox="1"/>
          <p:nvPr/>
        </p:nvSpPr>
        <p:spPr>
          <a:xfrm>
            <a:off x="145141" y="2467428"/>
            <a:ext cx="9795271" cy="523220"/>
          </a:xfrm>
          <a:prstGeom prst="rect">
            <a:avLst/>
          </a:prstGeom>
          <a:noFill/>
        </p:spPr>
        <p:txBody>
          <a:bodyPr wrap="square" rtlCol="0">
            <a:spAutoFit/>
          </a:bodyPr>
          <a:lstStyle/>
          <a:p>
            <a:r>
              <a:rPr lang="en-US" sz="2800" dirty="0">
                <a:latin typeface="Book Antiqua" panose="02040602050305030304" pitchFamily="18" charset="0"/>
              </a:rPr>
              <a:t>TITLE OF THE TOPIC – DIAGNOSIS OF DENTAL CARIES </a:t>
            </a:r>
          </a:p>
        </p:txBody>
      </p:sp>
      <p:sp>
        <p:nvSpPr>
          <p:cNvPr id="6" name="TextBox 5"/>
          <p:cNvSpPr txBox="1"/>
          <p:nvPr/>
        </p:nvSpPr>
        <p:spPr>
          <a:xfrm>
            <a:off x="203200" y="5715000"/>
            <a:ext cx="11393714" cy="954107"/>
          </a:xfrm>
          <a:prstGeom prst="rect">
            <a:avLst/>
          </a:prstGeom>
          <a:noFill/>
        </p:spPr>
        <p:txBody>
          <a:bodyPr wrap="square" rtlCol="0">
            <a:spAutoFit/>
          </a:bodyPr>
          <a:lstStyle/>
          <a:p>
            <a:pPr algn="ctr"/>
            <a:r>
              <a:rPr lang="en-US" sz="2800" dirty="0">
                <a:latin typeface="Book Antiqua" panose="02040602050305030304" pitchFamily="18" charset="0"/>
              </a:rPr>
              <a:t>DEPARTMENT OF CONSERVATIVE DENTISTRY AND ENDODONTICS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xmlns="" val="0"/>
              </a:ext>
            </a:extLst>
          </a:blip>
          <a:srcRect l="15781" r="15781"/>
          <a:stretch/>
        </p:blipFill>
        <p:spPr>
          <a:xfrm>
            <a:off x="0" y="-14515"/>
            <a:ext cx="1857828" cy="2114550"/>
          </a:xfrm>
          <a:prstGeom prst="rect">
            <a:avLst/>
          </a:prstGeom>
        </p:spPr>
      </p:pic>
      <p:sp>
        <p:nvSpPr>
          <p:cNvPr id="2" name="Slide Number Placeholder 1"/>
          <p:cNvSpPr>
            <a:spLocks noGrp="1"/>
          </p:cNvSpPr>
          <p:nvPr>
            <p:ph type="sldNum" sz="quarter" idx="12"/>
          </p:nvPr>
        </p:nvSpPr>
        <p:spPr/>
        <p:txBody>
          <a:bodyPr/>
          <a:lstStyle/>
          <a:p>
            <a:fld id="{72795863-2509-495E-A4D3-2D1EB08AA326}" type="slidenum">
              <a:rPr lang="en-US" smtClean="0"/>
              <a:pPr/>
              <a:t>1</a:t>
            </a:fld>
            <a:endParaRPr lang="en-US" dirty="0"/>
          </a:p>
        </p:txBody>
      </p:sp>
    </p:spTree>
    <p:extLst>
      <p:ext uri="{BB962C8B-B14F-4D97-AF65-F5344CB8AC3E}">
        <p14:creationId xmlns:p14="http://schemas.microsoft.com/office/powerpoint/2010/main" xmlns="" val="1307440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28800" y="1981200"/>
            <a:ext cx="1752600" cy="198120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3" name="object 3"/>
          <p:cNvSpPr txBox="1"/>
          <p:nvPr/>
        </p:nvSpPr>
        <p:spPr>
          <a:xfrm>
            <a:off x="3888740" y="1144271"/>
            <a:ext cx="6622415" cy="4402295"/>
          </a:xfrm>
          <a:prstGeom prst="rect">
            <a:avLst/>
          </a:prstGeom>
        </p:spPr>
        <p:txBody>
          <a:bodyPr vert="horz" wrap="square" lIns="0" tIns="40005" rIns="0" bIns="0" rtlCol="0">
            <a:spAutoFit/>
          </a:bodyPr>
          <a:lstStyle/>
          <a:p>
            <a:pPr marL="355600" marR="579755" indent="-342900">
              <a:lnSpc>
                <a:spcPct val="93100"/>
              </a:lnSpc>
              <a:spcBef>
                <a:spcPts val="315"/>
              </a:spcBef>
              <a:buClr>
                <a:srgbClr val="00007C"/>
              </a:buClr>
              <a:buSzPct val="75000"/>
              <a:buFont typeface="Symbol"/>
              <a:buChar char=""/>
              <a:tabLst>
                <a:tab pos="354965" algn="l"/>
                <a:tab pos="355600" algn="l"/>
              </a:tabLst>
            </a:pPr>
            <a:r>
              <a:rPr sz="2600" spc="-5" dirty="0">
                <a:solidFill>
                  <a:prstClr val="black"/>
                </a:solidFill>
                <a:latin typeface="Times New Roman" pitchFamily="18" charset="0"/>
                <a:cs typeface="Times New Roman" pitchFamily="18" charset="0"/>
              </a:rPr>
              <a:t>In spite </a:t>
            </a:r>
            <a:r>
              <a:rPr sz="2600" dirty="0">
                <a:solidFill>
                  <a:prstClr val="black"/>
                </a:solidFill>
                <a:latin typeface="Times New Roman" pitchFamily="18" charset="0"/>
                <a:cs typeface="Times New Roman" pitchFamily="18" charset="0"/>
              </a:rPr>
              <a:t>of </a:t>
            </a:r>
            <a:r>
              <a:rPr sz="2600" spc="-5" dirty="0">
                <a:solidFill>
                  <a:prstClr val="black"/>
                </a:solidFill>
                <a:latin typeface="Times New Roman" pitchFamily="18" charset="0"/>
                <a:cs typeface="Times New Roman" pitchFamily="18" charset="0"/>
              </a:rPr>
              <a:t>all </a:t>
            </a:r>
            <a:r>
              <a:rPr sz="2600" dirty="0">
                <a:solidFill>
                  <a:prstClr val="black"/>
                </a:solidFill>
                <a:latin typeface="Times New Roman" pitchFamily="18" charset="0"/>
                <a:cs typeface="Times New Roman" pitchFamily="18" charset="0"/>
              </a:rPr>
              <a:t>these attempts </a:t>
            </a:r>
            <a:r>
              <a:rPr sz="2600" spc="-5" dirty="0">
                <a:solidFill>
                  <a:prstClr val="black"/>
                </a:solidFill>
                <a:latin typeface="Times New Roman" pitchFamily="18" charset="0"/>
                <a:cs typeface="Times New Roman" pitchFamily="18" charset="0"/>
              </a:rPr>
              <a:t>to </a:t>
            </a:r>
            <a:r>
              <a:rPr sz="2600" dirty="0">
                <a:solidFill>
                  <a:prstClr val="black"/>
                </a:solidFill>
                <a:latin typeface="Times New Roman" pitchFamily="18" charset="0"/>
                <a:cs typeface="Times New Roman" pitchFamily="18" charset="0"/>
              </a:rPr>
              <a:t>prevent  spread of </a:t>
            </a:r>
            <a:r>
              <a:rPr sz="2600" spc="-5" dirty="0">
                <a:solidFill>
                  <a:prstClr val="black"/>
                </a:solidFill>
                <a:latin typeface="Times New Roman" pitchFamily="18" charset="0"/>
                <a:cs typeface="Times New Roman" pitchFamily="18" charset="0"/>
              </a:rPr>
              <a:t>caries </a:t>
            </a:r>
            <a:r>
              <a:rPr sz="2600" dirty="0">
                <a:solidFill>
                  <a:prstClr val="black"/>
                </a:solidFill>
                <a:latin typeface="Times New Roman" pitchFamily="18" charset="0"/>
                <a:cs typeface="Times New Roman" pitchFamily="18" charset="0"/>
              </a:rPr>
              <a:t>process, </a:t>
            </a:r>
            <a:r>
              <a:rPr sz="2600" spc="-5" dirty="0">
                <a:solidFill>
                  <a:prstClr val="black"/>
                </a:solidFill>
                <a:latin typeface="Times New Roman" pitchFamily="18" charset="0"/>
                <a:cs typeface="Times New Roman" pitchFamily="18" charset="0"/>
              </a:rPr>
              <a:t>dentin is  continually</a:t>
            </a:r>
            <a:r>
              <a:rPr sz="2600" spc="-10" dirty="0">
                <a:solidFill>
                  <a:prstClr val="black"/>
                </a:solidFill>
                <a:latin typeface="Times New Roman" pitchFamily="18" charset="0"/>
                <a:cs typeface="Times New Roman" pitchFamily="18" charset="0"/>
              </a:rPr>
              <a:t> </a:t>
            </a:r>
            <a:r>
              <a:rPr sz="2600" dirty="0">
                <a:solidFill>
                  <a:prstClr val="black"/>
                </a:solidFill>
                <a:latin typeface="Times New Roman" pitchFamily="18" charset="0"/>
                <a:cs typeface="Times New Roman" pitchFamily="18" charset="0"/>
              </a:rPr>
              <a:t>destroyed.</a:t>
            </a:r>
          </a:p>
          <a:p>
            <a:pPr marL="355600" marR="5080" indent="-342900" algn="just">
              <a:lnSpc>
                <a:spcPct val="93100"/>
              </a:lnSpc>
              <a:spcBef>
                <a:spcPts val="655"/>
              </a:spcBef>
              <a:buClr>
                <a:srgbClr val="00007C"/>
              </a:buClr>
              <a:buSzPct val="75000"/>
              <a:buFont typeface="Symbol"/>
              <a:buChar char=""/>
              <a:tabLst>
                <a:tab pos="355600" algn="l"/>
              </a:tabLst>
            </a:pPr>
            <a:r>
              <a:rPr sz="2600" dirty="0">
                <a:solidFill>
                  <a:prstClr val="black"/>
                </a:solidFill>
                <a:latin typeface="Times New Roman" pitchFamily="18" charset="0"/>
                <a:cs typeface="Times New Roman" pitchFamily="18" charset="0"/>
              </a:rPr>
              <a:t>Thus </a:t>
            </a:r>
            <a:r>
              <a:rPr sz="2600" spc="-5" dirty="0">
                <a:solidFill>
                  <a:prstClr val="black"/>
                </a:solidFill>
                <a:latin typeface="Times New Roman" pitchFamily="18" charset="0"/>
                <a:cs typeface="Times New Roman" pitchFamily="18" charset="0"/>
              </a:rPr>
              <a:t>behind </a:t>
            </a:r>
            <a:r>
              <a:rPr sz="2600" dirty="0">
                <a:solidFill>
                  <a:prstClr val="black"/>
                </a:solidFill>
                <a:latin typeface="Times New Roman" pitchFamily="18" charset="0"/>
                <a:cs typeface="Times New Roman" pitchFamily="18" charset="0"/>
              </a:rPr>
              <a:t>the zone of dentinal </a:t>
            </a:r>
            <a:r>
              <a:rPr sz="2600" spc="-5" dirty="0">
                <a:solidFill>
                  <a:prstClr val="black"/>
                </a:solidFill>
                <a:latin typeface="Times New Roman" pitchFamily="18" charset="0"/>
                <a:cs typeface="Times New Roman" pitchFamily="18" charset="0"/>
              </a:rPr>
              <a:t>sclerosis  </a:t>
            </a:r>
            <a:r>
              <a:rPr sz="2600" dirty="0">
                <a:solidFill>
                  <a:prstClr val="black"/>
                </a:solidFill>
                <a:latin typeface="Times New Roman" pitchFamily="18" charset="0"/>
                <a:cs typeface="Times New Roman" pitchFamily="18" charset="0"/>
              </a:rPr>
              <a:t>a </a:t>
            </a:r>
            <a:r>
              <a:rPr sz="2600" spc="-5" dirty="0">
                <a:solidFill>
                  <a:prstClr val="black"/>
                </a:solidFill>
                <a:latin typeface="Times New Roman" pitchFamily="18" charset="0"/>
                <a:cs typeface="Times New Roman" pitchFamily="18" charset="0"/>
              </a:rPr>
              <a:t>narrow </a:t>
            </a:r>
            <a:r>
              <a:rPr sz="2600" dirty="0">
                <a:solidFill>
                  <a:prstClr val="black"/>
                </a:solidFill>
                <a:latin typeface="Times New Roman" pitchFamily="18" charset="0"/>
                <a:cs typeface="Times New Roman" pitchFamily="18" charset="0"/>
              </a:rPr>
              <a:t>zone of </a:t>
            </a:r>
            <a:r>
              <a:rPr sz="2600" spc="-5" dirty="0">
                <a:solidFill>
                  <a:prstClr val="black"/>
                </a:solidFill>
                <a:latin typeface="Times New Roman" pitchFamily="18" charset="0"/>
                <a:cs typeface="Times New Roman" pitchFamily="18" charset="0"/>
              </a:rPr>
              <a:t>decalcification is </a:t>
            </a:r>
            <a:r>
              <a:rPr sz="2600" dirty="0">
                <a:solidFill>
                  <a:prstClr val="black"/>
                </a:solidFill>
                <a:latin typeface="Times New Roman" pitchFamily="18" charset="0"/>
                <a:cs typeface="Times New Roman" pitchFamily="18" charset="0"/>
              </a:rPr>
              <a:t>seen,  just ahead </a:t>
            </a:r>
            <a:r>
              <a:rPr sz="2600" spc="5" dirty="0">
                <a:solidFill>
                  <a:prstClr val="black"/>
                </a:solidFill>
                <a:latin typeface="Times New Roman" pitchFamily="18" charset="0"/>
                <a:cs typeface="Times New Roman" pitchFamily="18" charset="0"/>
              </a:rPr>
              <a:t>of </a:t>
            </a:r>
            <a:r>
              <a:rPr sz="2600" spc="-5" dirty="0">
                <a:solidFill>
                  <a:prstClr val="black"/>
                </a:solidFill>
                <a:latin typeface="Times New Roman" pitchFamily="18" charset="0"/>
                <a:cs typeface="Times New Roman" pitchFamily="18" charset="0"/>
              </a:rPr>
              <a:t>bacterial </a:t>
            </a:r>
            <a:r>
              <a:rPr sz="2600" dirty="0">
                <a:solidFill>
                  <a:prstClr val="black"/>
                </a:solidFill>
                <a:latin typeface="Times New Roman" pitchFamily="18" charset="0"/>
                <a:cs typeface="Times New Roman" pitchFamily="18" charset="0"/>
              </a:rPr>
              <a:t>invasion </a:t>
            </a:r>
            <a:r>
              <a:rPr sz="2600" spc="5" dirty="0">
                <a:solidFill>
                  <a:prstClr val="black"/>
                </a:solidFill>
                <a:latin typeface="Times New Roman" pitchFamily="18" charset="0"/>
                <a:cs typeface="Times New Roman" pitchFamily="18" charset="0"/>
              </a:rPr>
              <a:t>of </a:t>
            </a:r>
            <a:r>
              <a:rPr sz="2600" spc="-5" dirty="0">
                <a:solidFill>
                  <a:prstClr val="black"/>
                </a:solidFill>
                <a:latin typeface="Times New Roman" pitchFamily="18" charset="0"/>
                <a:cs typeface="Times New Roman" pitchFamily="18" charset="0"/>
              </a:rPr>
              <a:t>dentinal  </a:t>
            </a:r>
            <a:r>
              <a:rPr sz="2600" dirty="0">
                <a:solidFill>
                  <a:prstClr val="black"/>
                </a:solidFill>
                <a:latin typeface="Times New Roman" pitchFamily="18" charset="0"/>
                <a:cs typeface="Times New Roman" pitchFamily="18" charset="0"/>
              </a:rPr>
              <a:t>tubules.</a:t>
            </a:r>
          </a:p>
          <a:p>
            <a:pPr marL="355600" marR="391795" indent="-342900">
              <a:lnSpc>
                <a:spcPct val="93100"/>
              </a:lnSpc>
              <a:spcBef>
                <a:spcPts val="655"/>
              </a:spcBef>
              <a:buClr>
                <a:srgbClr val="00007C"/>
              </a:buClr>
              <a:buSzPct val="75000"/>
              <a:buFont typeface="Symbol"/>
              <a:buChar char=""/>
              <a:tabLst>
                <a:tab pos="354965" algn="l"/>
                <a:tab pos="355600" algn="l"/>
              </a:tabLst>
            </a:pPr>
            <a:r>
              <a:rPr sz="2600" dirty="0">
                <a:solidFill>
                  <a:prstClr val="black"/>
                </a:solidFill>
                <a:latin typeface="Times New Roman" pitchFamily="18" charset="0"/>
                <a:cs typeface="Times New Roman" pitchFamily="18" charset="0"/>
              </a:rPr>
              <a:t>At </a:t>
            </a:r>
            <a:r>
              <a:rPr sz="2600" spc="-5" dirty="0">
                <a:solidFill>
                  <a:prstClr val="black"/>
                </a:solidFill>
                <a:latin typeface="Times New Roman" pitchFamily="18" charset="0"/>
                <a:cs typeface="Times New Roman" pitchFamily="18" charset="0"/>
              </a:rPr>
              <a:t>this </a:t>
            </a:r>
            <a:r>
              <a:rPr sz="2600" dirty="0">
                <a:solidFill>
                  <a:prstClr val="black"/>
                </a:solidFill>
                <a:latin typeface="Times New Roman" pitchFamily="18" charset="0"/>
                <a:cs typeface="Times New Roman" pitchFamily="18" charset="0"/>
              </a:rPr>
              <a:t>stage, </a:t>
            </a:r>
            <a:r>
              <a:rPr sz="2600" spc="-5" dirty="0">
                <a:solidFill>
                  <a:prstClr val="black"/>
                </a:solidFill>
                <a:latin typeface="Times New Roman" pitchFamily="18" charset="0"/>
                <a:cs typeface="Times New Roman" pitchFamily="18" charset="0"/>
              </a:rPr>
              <a:t>only </a:t>
            </a:r>
            <a:r>
              <a:rPr sz="2600" dirty="0">
                <a:solidFill>
                  <a:prstClr val="black"/>
                </a:solidFill>
                <a:latin typeface="Times New Roman" pitchFamily="18" charset="0"/>
                <a:cs typeface="Times New Roman" pitchFamily="18" charset="0"/>
              </a:rPr>
              <a:t>a </a:t>
            </a:r>
            <a:r>
              <a:rPr sz="2600" spc="-5" dirty="0">
                <a:solidFill>
                  <a:prstClr val="black"/>
                </a:solidFill>
                <a:latin typeface="Times New Roman" pitchFamily="18" charset="0"/>
                <a:cs typeface="Times New Roman" pitchFamily="18" charset="0"/>
              </a:rPr>
              <a:t>few tubules </a:t>
            </a:r>
            <a:r>
              <a:rPr sz="2600" dirty="0">
                <a:solidFill>
                  <a:prstClr val="black"/>
                </a:solidFill>
                <a:latin typeface="Times New Roman" pitchFamily="18" charset="0"/>
                <a:cs typeface="Times New Roman" pitchFamily="18" charset="0"/>
              </a:rPr>
              <a:t>are  invaded even </a:t>
            </a:r>
            <a:r>
              <a:rPr sz="2600" spc="-5" dirty="0">
                <a:solidFill>
                  <a:prstClr val="black"/>
                </a:solidFill>
                <a:latin typeface="Times New Roman" pitchFamily="18" charset="0"/>
                <a:cs typeface="Times New Roman" pitchFamily="18" charset="0"/>
              </a:rPr>
              <a:t>before clinical </a:t>
            </a:r>
            <a:r>
              <a:rPr sz="2600" dirty="0">
                <a:solidFill>
                  <a:prstClr val="black"/>
                </a:solidFill>
                <a:latin typeface="Times New Roman" pitchFamily="18" charset="0"/>
                <a:cs typeface="Times New Roman" pitchFamily="18" charset="0"/>
              </a:rPr>
              <a:t>evidence </a:t>
            </a:r>
            <a:r>
              <a:rPr sz="2600" spc="5" dirty="0">
                <a:solidFill>
                  <a:prstClr val="black"/>
                </a:solidFill>
                <a:latin typeface="Times New Roman" pitchFamily="18" charset="0"/>
                <a:cs typeface="Times New Roman" pitchFamily="18" charset="0"/>
              </a:rPr>
              <a:t>of  </a:t>
            </a:r>
            <a:r>
              <a:rPr sz="2600" spc="-5" dirty="0">
                <a:solidFill>
                  <a:prstClr val="black"/>
                </a:solidFill>
                <a:latin typeface="Times New Roman" pitchFamily="18" charset="0"/>
                <a:cs typeface="Times New Roman" pitchFamily="18" charset="0"/>
              </a:rPr>
              <a:t>caries.</a:t>
            </a:r>
            <a:endParaRPr sz="2600" dirty="0">
              <a:solidFill>
                <a:prstClr val="black"/>
              </a:solidFill>
              <a:latin typeface="Times New Roman" pitchFamily="18" charset="0"/>
              <a:cs typeface="Times New Roman" pitchFamily="18" charset="0"/>
            </a:endParaRPr>
          </a:p>
          <a:p>
            <a:pPr marL="355600" marR="1202690" indent="-342900">
              <a:lnSpc>
                <a:spcPts val="2910"/>
              </a:lnSpc>
              <a:spcBef>
                <a:spcPts val="700"/>
              </a:spcBef>
              <a:buClr>
                <a:srgbClr val="00007C"/>
              </a:buClr>
              <a:buSzPct val="75000"/>
              <a:buFont typeface="Symbol"/>
              <a:buChar char=""/>
              <a:tabLst>
                <a:tab pos="354965" algn="l"/>
                <a:tab pos="355600" algn="l"/>
              </a:tabLst>
            </a:pPr>
            <a:r>
              <a:rPr sz="2600" dirty="0">
                <a:solidFill>
                  <a:prstClr val="black"/>
                </a:solidFill>
                <a:latin typeface="Times New Roman" pitchFamily="18" charset="0"/>
                <a:cs typeface="Times New Roman" pitchFamily="18" charset="0"/>
              </a:rPr>
              <a:t>These </a:t>
            </a:r>
            <a:r>
              <a:rPr sz="2600" spc="-5" dirty="0">
                <a:solidFill>
                  <a:prstClr val="black"/>
                </a:solidFill>
                <a:latin typeface="Times New Roman" pitchFamily="18" charset="0"/>
                <a:cs typeface="Times New Roman" pitchFamily="18" charset="0"/>
              </a:rPr>
              <a:t>bacteria are </a:t>
            </a:r>
            <a:r>
              <a:rPr sz="2600" dirty="0">
                <a:solidFill>
                  <a:prstClr val="black"/>
                </a:solidFill>
                <a:latin typeface="Times New Roman" pitchFamily="18" charset="0"/>
                <a:cs typeface="Times New Roman" pitchFamily="18" charset="0"/>
              </a:rPr>
              <a:t>called </a:t>
            </a:r>
            <a:r>
              <a:rPr sz="2600" spc="-5" dirty="0">
                <a:solidFill>
                  <a:prstClr val="black"/>
                </a:solidFill>
                <a:latin typeface="Times New Roman" pitchFamily="18" charset="0"/>
                <a:cs typeface="Times New Roman" pitchFamily="18" charset="0"/>
              </a:rPr>
              <a:t>“Pioneer  bacteria”.</a:t>
            </a:r>
            <a:endParaRPr sz="2600" dirty="0">
              <a:solidFill>
                <a:prstClr val="black"/>
              </a:solidFill>
              <a:latin typeface="Times New Roman" pitchFamily="18" charset="0"/>
              <a:cs typeface="Times New Roman" pitchFamily="18" charset="0"/>
            </a:endParaRPr>
          </a:p>
        </p:txBody>
      </p:sp>
      <p:sp>
        <p:nvSpPr>
          <p:cNvPr id="4" name="object 4"/>
          <p:cNvSpPr/>
          <p:nvPr/>
        </p:nvSpPr>
        <p:spPr>
          <a:xfrm>
            <a:off x="1828800" y="4114800"/>
            <a:ext cx="1752600" cy="1981200"/>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transition>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49321" y="604521"/>
            <a:ext cx="6621145" cy="4470455"/>
          </a:xfrm>
          <a:prstGeom prst="rect">
            <a:avLst/>
          </a:prstGeom>
        </p:spPr>
        <p:txBody>
          <a:bodyPr vert="horz" wrap="square" lIns="0" tIns="12700" rIns="0" bIns="0" rtlCol="0">
            <a:spAutoFit/>
          </a:bodyPr>
          <a:lstStyle/>
          <a:p>
            <a:pPr marL="25400" marR="122555" indent="-12700">
              <a:spcBef>
                <a:spcPts val="100"/>
              </a:spcBef>
              <a:tabLst>
                <a:tab pos="1760855" algn="l"/>
              </a:tabLst>
            </a:pPr>
            <a:r>
              <a:rPr sz="3200" b="1" spc="-5" dirty="0">
                <a:solidFill>
                  <a:prstClr val="black"/>
                </a:solidFill>
                <a:latin typeface="Arial"/>
                <a:cs typeface="Arial"/>
              </a:rPr>
              <a:t>HISTOPATHOLOGY </a:t>
            </a:r>
            <a:r>
              <a:rPr sz="3200" b="1" dirty="0">
                <a:solidFill>
                  <a:prstClr val="black"/>
                </a:solidFill>
                <a:latin typeface="Arial"/>
                <a:cs typeface="Arial"/>
              </a:rPr>
              <a:t>OF </a:t>
            </a:r>
            <a:r>
              <a:rPr sz="3200" b="1" spc="-5" dirty="0">
                <a:solidFill>
                  <a:prstClr val="black"/>
                </a:solidFill>
                <a:latin typeface="Arial"/>
                <a:cs typeface="Arial"/>
              </a:rPr>
              <a:t>CARIES</a:t>
            </a:r>
            <a:r>
              <a:rPr sz="3200" b="1" spc="-70" dirty="0">
                <a:solidFill>
                  <a:prstClr val="black"/>
                </a:solidFill>
                <a:latin typeface="Arial"/>
                <a:cs typeface="Arial"/>
              </a:rPr>
              <a:t> </a:t>
            </a:r>
            <a:r>
              <a:rPr sz="3200" b="1" dirty="0">
                <a:solidFill>
                  <a:prstClr val="black"/>
                </a:solidFill>
                <a:latin typeface="Arial"/>
                <a:cs typeface="Arial"/>
              </a:rPr>
              <a:t>–  </a:t>
            </a:r>
            <a:r>
              <a:rPr sz="3200" b="1" spc="-5" dirty="0">
                <a:solidFill>
                  <a:prstClr val="black"/>
                </a:solidFill>
                <a:latin typeface="Arial"/>
                <a:cs typeface="Arial"/>
              </a:rPr>
              <a:t>DENTIN	(ADVANCED</a:t>
            </a:r>
            <a:r>
              <a:rPr sz="3200" b="1" spc="-45" dirty="0">
                <a:solidFill>
                  <a:prstClr val="black"/>
                </a:solidFill>
                <a:latin typeface="Arial"/>
                <a:cs typeface="Arial"/>
              </a:rPr>
              <a:t> </a:t>
            </a:r>
            <a:r>
              <a:rPr sz="3200" b="1" spc="-5" dirty="0">
                <a:solidFill>
                  <a:prstClr val="black"/>
                </a:solidFill>
                <a:latin typeface="Arial"/>
                <a:cs typeface="Arial"/>
              </a:rPr>
              <a:t>CHANGES)</a:t>
            </a:r>
            <a:endParaRPr sz="3200" dirty="0">
              <a:solidFill>
                <a:prstClr val="black"/>
              </a:solidFill>
              <a:latin typeface="Arial"/>
              <a:cs typeface="Arial"/>
            </a:endParaRPr>
          </a:p>
          <a:p>
            <a:pPr marL="1318260" marR="5080" indent="-342900">
              <a:lnSpc>
                <a:spcPct val="99900"/>
              </a:lnSpc>
              <a:spcBef>
                <a:spcPts val="630"/>
              </a:spcBef>
              <a:buClr>
                <a:srgbClr val="00007C"/>
              </a:buClr>
              <a:buSzPct val="75000"/>
              <a:buFont typeface="Symbol"/>
              <a:buChar char=""/>
              <a:tabLst>
                <a:tab pos="1318260" algn="l"/>
              </a:tabLst>
            </a:pPr>
            <a:r>
              <a:rPr sz="2600" dirty="0">
                <a:solidFill>
                  <a:prstClr val="black"/>
                </a:solidFill>
                <a:latin typeface="Times New Roman" pitchFamily="18" charset="0"/>
                <a:cs typeface="Times New Roman" pitchFamily="18" charset="0"/>
              </a:rPr>
              <a:t>Continued </a:t>
            </a:r>
            <a:r>
              <a:rPr sz="2600" spc="-5" dirty="0">
                <a:solidFill>
                  <a:prstClr val="black"/>
                </a:solidFill>
                <a:latin typeface="Times New Roman" pitchFamily="18" charset="0"/>
                <a:cs typeface="Times New Roman" pitchFamily="18" charset="0"/>
              </a:rPr>
              <a:t>decalcification </a:t>
            </a:r>
            <a:r>
              <a:rPr sz="2600" dirty="0">
                <a:solidFill>
                  <a:prstClr val="black"/>
                </a:solidFill>
                <a:latin typeface="Times New Roman" pitchFamily="18" charset="0"/>
                <a:cs typeface="Times New Roman" pitchFamily="18" charset="0"/>
              </a:rPr>
              <a:t>of  dentinal </a:t>
            </a:r>
            <a:r>
              <a:rPr sz="2600" spc="-5" dirty="0">
                <a:solidFill>
                  <a:prstClr val="black"/>
                </a:solidFill>
                <a:latin typeface="Times New Roman" pitchFamily="18" charset="0"/>
                <a:cs typeface="Times New Roman" pitchFamily="18" charset="0"/>
              </a:rPr>
              <a:t>tubules </a:t>
            </a:r>
            <a:r>
              <a:rPr sz="2600" dirty="0">
                <a:solidFill>
                  <a:prstClr val="black"/>
                </a:solidFill>
                <a:latin typeface="Times New Roman" pitchFamily="18" charset="0"/>
                <a:cs typeface="Times New Roman" pitchFamily="18" charset="0"/>
              </a:rPr>
              <a:t>leads </a:t>
            </a:r>
            <a:r>
              <a:rPr sz="2600" spc="-5" dirty="0">
                <a:solidFill>
                  <a:prstClr val="black"/>
                </a:solidFill>
                <a:latin typeface="Times New Roman" pitchFamily="18" charset="0"/>
                <a:cs typeface="Times New Roman" pitchFamily="18" charset="0"/>
              </a:rPr>
              <a:t>to their  </a:t>
            </a:r>
            <a:r>
              <a:rPr sz="2600" dirty="0">
                <a:solidFill>
                  <a:prstClr val="black"/>
                </a:solidFill>
                <a:latin typeface="Times New Roman" pitchFamily="18" charset="0"/>
                <a:cs typeface="Times New Roman" pitchFamily="18" charset="0"/>
              </a:rPr>
              <a:t>confluence, although </a:t>
            </a:r>
            <a:r>
              <a:rPr sz="2600" spc="-5" dirty="0">
                <a:solidFill>
                  <a:prstClr val="black"/>
                </a:solidFill>
                <a:latin typeface="Times New Roman" pitchFamily="18" charset="0"/>
                <a:cs typeface="Times New Roman" pitchFamily="18" charset="0"/>
              </a:rPr>
              <a:t>the  structure </a:t>
            </a:r>
            <a:r>
              <a:rPr sz="2600" dirty="0">
                <a:solidFill>
                  <a:prstClr val="black"/>
                </a:solidFill>
                <a:latin typeface="Times New Roman" pitchFamily="18" charset="0"/>
                <a:cs typeface="Times New Roman" pitchFamily="18" charset="0"/>
              </a:rPr>
              <a:t>of </a:t>
            </a:r>
            <a:r>
              <a:rPr sz="2600" spc="-5" dirty="0">
                <a:solidFill>
                  <a:prstClr val="black"/>
                </a:solidFill>
                <a:latin typeface="Times New Roman" pitchFamily="18" charset="0"/>
                <a:cs typeface="Times New Roman" pitchFamily="18" charset="0"/>
              </a:rPr>
              <a:t>organic </a:t>
            </a:r>
            <a:r>
              <a:rPr sz="2600" dirty="0">
                <a:solidFill>
                  <a:prstClr val="black"/>
                </a:solidFill>
                <a:latin typeface="Times New Roman" pitchFamily="18" charset="0"/>
                <a:cs typeface="Times New Roman" pitchFamily="18" charset="0"/>
              </a:rPr>
              <a:t>matrix  </a:t>
            </a:r>
            <a:r>
              <a:rPr sz="2600" spc="5" dirty="0">
                <a:solidFill>
                  <a:prstClr val="black"/>
                </a:solidFill>
                <a:latin typeface="Times New Roman" pitchFamily="18" charset="0"/>
                <a:cs typeface="Times New Roman" pitchFamily="18" charset="0"/>
              </a:rPr>
              <a:t>may </a:t>
            </a:r>
            <a:r>
              <a:rPr sz="2600" spc="-5" dirty="0">
                <a:solidFill>
                  <a:prstClr val="black"/>
                </a:solidFill>
                <a:latin typeface="Times New Roman" pitchFamily="18" charset="0"/>
                <a:cs typeface="Times New Roman" pitchFamily="18" charset="0"/>
              </a:rPr>
              <a:t>still </a:t>
            </a:r>
            <a:r>
              <a:rPr sz="2600" dirty="0">
                <a:solidFill>
                  <a:prstClr val="black"/>
                </a:solidFill>
                <a:latin typeface="Times New Roman" pitchFamily="18" charset="0"/>
                <a:cs typeface="Times New Roman" pitchFamily="18" charset="0"/>
              </a:rPr>
              <a:t>be maintained </a:t>
            </a:r>
            <a:r>
              <a:rPr sz="2600" spc="-5" dirty="0">
                <a:solidFill>
                  <a:prstClr val="black"/>
                </a:solidFill>
                <a:latin typeface="Times New Roman" pitchFamily="18" charset="0"/>
                <a:cs typeface="Times New Roman" pitchFamily="18" charset="0"/>
              </a:rPr>
              <a:t>for  </a:t>
            </a:r>
            <a:r>
              <a:rPr sz="2600" spc="5" dirty="0">
                <a:solidFill>
                  <a:prstClr val="black"/>
                </a:solidFill>
                <a:latin typeface="Times New Roman" pitchFamily="18" charset="0"/>
                <a:cs typeface="Times New Roman" pitchFamily="18" charset="0"/>
              </a:rPr>
              <a:t>some</a:t>
            </a:r>
            <a:r>
              <a:rPr sz="2600" spc="-10" dirty="0">
                <a:solidFill>
                  <a:prstClr val="black"/>
                </a:solidFill>
                <a:latin typeface="Times New Roman" pitchFamily="18" charset="0"/>
                <a:cs typeface="Times New Roman" pitchFamily="18" charset="0"/>
              </a:rPr>
              <a:t> </a:t>
            </a:r>
            <a:r>
              <a:rPr sz="2600" spc="-5" dirty="0">
                <a:solidFill>
                  <a:prstClr val="black"/>
                </a:solidFill>
                <a:latin typeface="Times New Roman" pitchFamily="18" charset="0"/>
                <a:cs typeface="Times New Roman" pitchFamily="18" charset="0"/>
              </a:rPr>
              <a:t>time.</a:t>
            </a:r>
            <a:endParaRPr sz="2600" dirty="0">
              <a:solidFill>
                <a:prstClr val="black"/>
              </a:solidFill>
              <a:latin typeface="Times New Roman" pitchFamily="18" charset="0"/>
              <a:cs typeface="Times New Roman" pitchFamily="18" charset="0"/>
            </a:endParaRPr>
          </a:p>
          <a:p>
            <a:pPr marL="1318260" marR="46355" indent="-342900" algn="just">
              <a:lnSpc>
                <a:spcPct val="99900"/>
              </a:lnSpc>
              <a:spcBef>
                <a:spcPts val="805"/>
              </a:spcBef>
              <a:buClr>
                <a:srgbClr val="00007C"/>
              </a:buClr>
              <a:buSzPct val="75000"/>
              <a:buFont typeface="Symbol"/>
              <a:buChar char=""/>
              <a:tabLst>
                <a:tab pos="1318260" algn="l"/>
              </a:tabLst>
            </a:pPr>
            <a:r>
              <a:rPr sz="2600" dirty="0">
                <a:solidFill>
                  <a:prstClr val="black"/>
                </a:solidFill>
                <a:latin typeface="Times New Roman" pitchFamily="18" charset="0"/>
                <a:cs typeface="Times New Roman" pitchFamily="18" charset="0"/>
              </a:rPr>
              <a:t>Confluence of </a:t>
            </a:r>
            <a:r>
              <a:rPr sz="2600" spc="-5" dirty="0">
                <a:solidFill>
                  <a:prstClr val="black"/>
                </a:solidFill>
                <a:latin typeface="Times New Roman" pitchFamily="18" charset="0"/>
                <a:cs typeface="Times New Roman" pitchFamily="18" charset="0"/>
              </a:rPr>
              <a:t>tubules </a:t>
            </a:r>
            <a:r>
              <a:rPr sz="2600" dirty="0">
                <a:solidFill>
                  <a:prstClr val="black"/>
                </a:solidFill>
                <a:latin typeface="Times New Roman" pitchFamily="18" charset="0"/>
                <a:cs typeface="Times New Roman" pitchFamily="18" charset="0"/>
              </a:rPr>
              <a:t>occurs  due </a:t>
            </a:r>
            <a:r>
              <a:rPr sz="2600" spc="-5" dirty="0">
                <a:solidFill>
                  <a:prstClr val="black"/>
                </a:solidFill>
                <a:latin typeface="Times New Roman" pitchFamily="18" charset="0"/>
                <a:cs typeface="Times New Roman" pitchFamily="18" charset="0"/>
              </a:rPr>
              <a:t>to </a:t>
            </a:r>
            <a:r>
              <a:rPr sz="2600" dirty="0">
                <a:solidFill>
                  <a:prstClr val="black"/>
                </a:solidFill>
                <a:latin typeface="Times New Roman" pitchFamily="18" charset="0"/>
                <a:cs typeface="Times New Roman" pitchFamily="18" charset="0"/>
              </a:rPr>
              <a:t>packing of </a:t>
            </a:r>
            <a:r>
              <a:rPr sz="2600" spc="-5" dirty="0">
                <a:solidFill>
                  <a:prstClr val="black"/>
                </a:solidFill>
                <a:latin typeface="Times New Roman" pitchFamily="18" charset="0"/>
                <a:cs typeface="Times New Roman" pitchFamily="18" charset="0"/>
              </a:rPr>
              <a:t>the tubules  </a:t>
            </a:r>
            <a:r>
              <a:rPr sz="2600" spc="-10" dirty="0">
                <a:solidFill>
                  <a:prstClr val="black"/>
                </a:solidFill>
                <a:latin typeface="Times New Roman" pitchFamily="18" charset="0"/>
                <a:cs typeface="Times New Roman" pitchFamily="18" charset="0"/>
              </a:rPr>
              <a:t>with </a:t>
            </a:r>
            <a:r>
              <a:rPr sz="2600" spc="-5" dirty="0">
                <a:solidFill>
                  <a:prstClr val="black"/>
                </a:solidFill>
                <a:latin typeface="Times New Roman" pitchFamily="18" charset="0"/>
                <a:cs typeface="Times New Roman" pitchFamily="18" charset="0"/>
              </a:rPr>
              <a:t>the invading </a:t>
            </a:r>
            <a:r>
              <a:rPr sz="2600" dirty="0">
                <a:solidFill>
                  <a:prstClr val="black"/>
                </a:solidFill>
                <a:latin typeface="Times New Roman" pitchFamily="18" charset="0"/>
                <a:cs typeface="Times New Roman" pitchFamily="18" charset="0"/>
              </a:rPr>
              <a:t>bacteria</a:t>
            </a:r>
            <a:r>
              <a:rPr sz="3200" dirty="0">
                <a:solidFill>
                  <a:prstClr val="black"/>
                </a:solidFill>
                <a:latin typeface="Arial"/>
                <a:cs typeface="Arial"/>
              </a:rPr>
              <a:t>.</a:t>
            </a:r>
          </a:p>
        </p:txBody>
      </p:sp>
      <p:sp>
        <p:nvSpPr>
          <p:cNvPr id="3" name="object 3"/>
          <p:cNvSpPr/>
          <p:nvPr/>
        </p:nvSpPr>
        <p:spPr>
          <a:xfrm>
            <a:off x="2133600" y="1905000"/>
            <a:ext cx="2057400" cy="198120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2133600" y="4038600"/>
            <a:ext cx="2057400" cy="1981200"/>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transition>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26940" y="1601470"/>
            <a:ext cx="5329555" cy="3907790"/>
          </a:xfrm>
          <a:prstGeom prst="rect">
            <a:avLst/>
          </a:prstGeom>
        </p:spPr>
        <p:txBody>
          <a:bodyPr vert="horz" wrap="square" lIns="0" tIns="39370" rIns="0" bIns="0" rtlCol="0">
            <a:spAutoFit/>
          </a:bodyPr>
          <a:lstStyle/>
          <a:p>
            <a:pPr marL="355600" marR="59055" indent="-342900">
              <a:lnSpc>
                <a:spcPct val="93200"/>
              </a:lnSpc>
              <a:spcBef>
                <a:spcPts val="310"/>
              </a:spcBef>
              <a:buClr>
                <a:srgbClr val="00007C"/>
              </a:buClr>
              <a:buSzPct val="75000"/>
              <a:buFont typeface="Symbol"/>
              <a:buChar char=""/>
              <a:tabLst>
                <a:tab pos="354965" algn="l"/>
                <a:tab pos="355600" algn="l"/>
              </a:tabLst>
            </a:pPr>
            <a:r>
              <a:rPr sz="2600" dirty="0">
                <a:solidFill>
                  <a:prstClr val="black"/>
                </a:solidFill>
                <a:latin typeface="Times New Roman" pitchFamily="18" charset="0"/>
                <a:cs typeface="Times New Roman" pitchFamily="18" charset="0"/>
              </a:rPr>
              <a:t>The coalescence and </a:t>
            </a:r>
            <a:r>
              <a:rPr sz="2600" spc="-5" dirty="0">
                <a:solidFill>
                  <a:prstClr val="black"/>
                </a:solidFill>
                <a:latin typeface="Times New Roman" pitchFamily="18" charset="0"/>
                <a:cs typeface="Times New Roman" pitchFamily="18" charset="0"/>
              </a:rPr>
              <a:t>breakdown  </a:t>
            </a:r>
            <a:r>
              <a:rPr sz="2600" dirty="0">
                <a:solidFill>
                  <a:prstClr val="black"/>
                </a:solidFill>
                <a:latin typeface="Times New Roman" pitchFamily="18" charset="0"/>
                <a:cs typeface="Times New Roman" pitchFamily="18" charset="0"/>
              </a:rPr>
              <a:t>of adjacent dentinal </a:t>
            </a:r>
            <a:r>
              <a:rPr sz="2600" spc="-5" dirty="0">
                <a:solidFill>
                  <a:prstClr val="black"/>
                </a:solidFill>
                <a:latin typeface="Times New Roman" pitchFamily="18" charset="0"/>
                <a:cs typeface="Times New Roman" pitchFamily="18" charset="0"/>
              </a:rPr>
              <a:t>tubules</a:t>
            </a:r>
            <a:r>
              <a:rPr sz="2600" spc="-95" dirty="0">
                <a:solidFill>
                  <a:prstClr val="black"/>
                </a:solidFill>
                <a:latin typeface="Times New Roman" pitchFamily="18" charset="0"/>
                <a:cs typeface="Times New Roman" pitchFamily="18" charset="0"/>
              </a:rPr>
              <a:t> </a:t>
            </a:r>
            <a:r>
              <a:rPr sz="2600" dirty="0">
                <a:solidFill>
                  <a:prstClr val="black"/>
                </a:solidFill>
                <a:latin typeface="Times New Roman" pitchFamily="18" charset="0"/>
                <a:cs typeface="Times New Roman" pitchFamily="18" charset="0"/>
              </a:rPr>
              <a:t>leads  </a:t>
            </a:r>
            <a:r>
              <a:rPr sz="2600" spc="-5" dirty="0">
                <a:solidFill>
                  <a:prstClr val="black"/>
                </a:solidFill>
                <a:latin typeface="Times New Roman" pitchFamily="18" charset="0"/>
                <a:cs typeface="Times New Roman" pitchFamily="18" charset="0"/>
              </a:rPr>
              <a:t>to formation </a:t>
            </a:r>
            <a:r>
              <a:rPr sz="2600" dirty="0">
                <a:solidFill>
                  <a:prstClr val="black"/>
                </a:solidFill>
                <a:latin typeface="Times New Roman" pitchFamily="18" charset="0"/>
                <a:cs typeface="Times New Roman" pitchFamily="18" charset="0"/>
              </a:rPr>
              <a:t>of </a:t>
            </a:r>
            <a:r>
              <a:rPr sz="2600" spc="-5" dirty="0">
                <a:solidFill>
                  <a:prstClr val="black"/>
                </a:solidFill>
                <a:latin typeface="Times New Roman" pitchFamily="18" charset="0"/>
                <a:cs typeface="Times New Roman" pitchFamily="18" charset="0"/>
              </a:rPr>
              <a:t>“Miller’s  liquefaction</a:t>
            </a:r>
            <a:r>
              <a:rPr sz="2600" spc="-10" dirty="0">
                <a:solidFill>
                  <a:prstClr val="black"/>
                </a:solidFill>
                <a:latin typeface="Times New Roman" pitchFamily="18" charset="0"/>
                <a:cs typeface="Times New Roman" pitchFamily="18" charset="0"/>
              </a:rPr>
              <a:t> </a:t>
            </a:r>
            <a:r>
              <a:rPr sz="2600" spc="5" dirty="0">
                <a:solidFill>
                  <a:prstClr val="black"/>
                </a:solidFill>
                <a:latin typeface="Times New Roman" pitchFamily="18" charset="0"/>
                <a:cs typeface="Times New Roman" pitchFamily="18" charset="0"/>
              </a:rPr>
              <a:t>foci”.</a:t>
            </a:r>
            <a:endParaRPr sz="2600" dirty="0">
              <a:solidFill>
                <a:prstClr val="black"/>
              </a:solidFill>
              <a:latin typeface="Times New Roman" pitchFamily="18" charset="0"/>
              <a:cs typeface="Times New Roman" pitchFamily="18" charset="0"/>
            </a:endParaRPr>
          </a:p>
          <a:p>
            <a:pPr>
              <a:spcBef>
                <a:spcPts val="10"/>
              </a:spcBef>
              <a:buClr>
                <a:srgbClr val="00007C"/>
              </a:buClr>
              <a:buFont typeface="Symbol"/>
              <a:buChar char=""/>
            </a:pPr>
            <a:endParaRPr sz="2600" dirty="0">
              <a:solidFill>
                <a:prstClr val="black"/>
              </a:solidFill>
              <a:latin typeface="Times New Roman" pitchFamily="18" charset="0"/>
              <a:cs typeface="Times New Roman" pitchFamily="18" charset="0"/>
            </a:endParaRPr>
          </a:p>
          <a:p>
            <a:pPr marL="355600" marR="5080" indent="-342900">
              <a:lnSpc>
                <a:spcPct val="93100"/>
              </a:lnSpc>
              <a:buClr>
                <a:srgbClr val="00007C"/>
              </a:buClr>
              <a:buSzPct val="75000"/>
              <a:buFont typeface="Symbol"/>
              <a:buChar char=""/>
              <a:tabLst>
                <a:tab pos="354965" algn="l"/>
                <a:tab pos="355600" algn="l"/>
              </a:tabLst>
            </a:pPr>
            <a:r>
              <a:rPr sz="2600" spc="-5" dirty="0">
                <a:solidFill>
                  <a:prstClr val="black"/>
                </a:solidFill>
                <a:latin typeface="Times New Roman" pitchFamily="18" charset="0"/>
                <a:cs typeface="Times New Roman" pitchFamily="18" charset="0"/>
              </a:rPr>
              <a:t>It is </a:t>
            </a:r>
            <a:r>
              <a:rPr sz="2600" dirty="0">
                <a:solidFill>
                  <a:prstClr val="black"/>
                </a:solidFill>
                <a:latin typeface="Times New Roman" pitchFamily="18" charset="0"/>
                <a:cs typeface="Times New Roman" pitchFamily="18" charset="0"/>
              </a:rPr>
              <a:t>an </a:t>
            </a:r>
            <a:r>
              <a:rPr sz="2600" spc="-5" dirty="0">
                <a:solidFill>
                  <a:prstClr val="black"/>
                </a:solidFill>
                <a:latin typeface="Times New Roman" pitchFamily="18" charset="0"/>
                <a:cs typeface="Times New Roman" pitchFamily="18" charset="0"/>
              </a:rPr>
              <a:t>ovoid </a:t>
            </a:r>
            <a:r>
              <a:rPr sz="2600" dirty="0">
                <a:solidFill>
                  <a:prstClr val="black"/>
                </a:solidFill>
                <a:latin typeface="Times New Roman" pitchFamily="18" charset="0"/>
                <a:cs typeface="Times New Roman" pitchFamily="18" charset="0"/>
              </a:rPr>
              <a:t>area of destruction  of </a:t>
            </a:r>
            <a:r>
              <a:rPr sz="2600" spc="-5" dirty="0">
                <a:solidFill>
                  <a:prstClr val="black"/>
                </a:solidFill>
                <a:latin typeface="Times New Roman" pitchFamily="18" charset="0"/>
                <a:cs typeface="Times New Roman" pitchFamily="18" charset="0"/>
              </a:rPr>
              <a:t>tubules parallel to </a:t>
            </a:r>
            <a:r>
              <a:rPr sz="2600" dirty="0">
                <a:solidFill>
                  <a:prstClr val="black"/>
                </a:solidFill>
                <a:latin typeface="Times New Roman" pitchFamily="18" charset="0"/>
                <a:cs typeface="Times New Roman" pitchFamily="18" charset="0"/>
              </a:rPr>
              <a:t>the course of  </a:t>
            </a:r>
            <a:r>
              <a:rPr sz="2600" spc="-5" dirty="0">
                <a:solidFill>
                  <a:prstClr val="black"/>
                </a:solidFill>
                <a:latin typeface="Times New Roman" pitchFamily="18" charset="0"/>
                <a:cs typeface="Times New Roman" pitchFamily="18" charset="0"/>
              </a:rPr>
              <a:t>tubules </a:t>
            </a:r>
            <a:r>
              <a:rPr sz="2600" dirty="0">
                <a:solidFill>
                  <a:prstClr val="black"/>
                </a:solidFill>
                <a:latin typeface="Times New Roman" pitchFamily="18" charset="0"/>
                <a:cs typeface="Times New Roman" pitchFamily="18" charset="0"/>
              </a:rPr>
              <a:t>and </a:t>
            </a:r>
            <a:r>
              <a:rPr sz="2600" spc="-5" dirty="0">
                <a:solidFill>
                  <a:prstClr val="black"/>
                </a:solidFill>
                <a:latin typeface="Times New Roman" pitchFamily="18" charset="0"/>
                <a:cs typeface="Times New Roman" pitchFamily="18" charset="0"/>
              </a:rPr>
              <a:t>is </a:t>
            </a:r>
            <a:r>
              <a:rPr sz="2600" dirty="0">
                <a:solidFill>
                  <a:prstClr val="black"/>
                </a:solidFill>
                <a:latin typeface="Times New Roman" pitchFamily="18" charset="0"/>
                <a:cs typeface="Times New Roman" pitchFamily="18" charset="0"/>
              </a:rPr>
              <a:t>packed </a:t>
            </a:r>
            <a:r>
              <a:rPr sz="2600" spc="-10" dirty="0">
                <a:solidFill>
                  <a:prstClr val="black"/>
                </a:solidFill>
                <a:latin typeface="Times New Roman" pitchFamily="18" charset="0"/>
                <a:cs typeface="Times New Roman" pitchFamily="18" charset="0"/>
              </a:rPr>
              <a:t>with  </a:t>
            </a:r>
            <a:r>
              <a:rPr sz="2600" spc="-5" dirty="0">
                <a:solidFill>
                  <a:prstClr val="black"/>
                </a:solidFill>
                <a:latin typeface="Times New Roman" pitchFamily="18" charset="0"/>
                <a:cs typeface="Times New Roman" pitchFamily="18" charset="0"/>
              </a:rPr>
              <a:t>necrotic debris </a:t>
            </a:r>
            <a:r>
              <a:rPr sz="2600" dirty="0">
                <a:solidFill>
                  <a:prstClr val="black"/>
                </a:solidFill>
                <a:latin typeface="Times New Roman" pitchFamily="18" charset="0"/>
                <a:cs typeface="Times New Roman" pitchFamily="18" charset="0"/>
              </a:rPr>
              <a:t>derived </a:t>
            </a:r>
            <a:r>
              <a:rPr sz="2600" spc="-5" dirty="0">
                <a:solidFill>
                  <a:prstClr val="black"/>
                </a:solidFill>
                <a:latin typeface="Times New Roman" pitchFamily="18" charset="0"/>
                <a:cs typeface="Times New Roman" pitchFamily="18" charset="0"/>
              </a:rPr>
              <a:t>from  </a:t>
            </a:r>
            <a:r>
              <a:rPr sz="2600" dirty="0">
                <a:solidFill>
                  <a:prstClr val="black"/>
                </a:solidFill>
                <a:latin typeface="Times New Roman" pitchFamily="18" charset="0"/>
                <a:cs typeface="Times New Roman" pitchFamily="18" charset="0"/>
              </a:rPr>
              <a:t>destruction of</a:t>
            </a:r>
            <a:r>
              <a:rPr sz="2600" spc="-20" dirty="0">
                <a:solidFill>
                  <a:prstClr val="black"/>
                </a:solidFill>
                <a:latin typeface="Times New Roman" pitchFamily="18" charset="0"/>
                <a:cs typeface="Times New Roman" pitchFamily="18" charset="0"/>
              </a:rPr>
              <a:t> </a:t>
            </a:r>
            <a:r>
              <a:rPr sz="2600" dirty="0">
                <a:solidFill>
                  <a:prstClr val="black"/>
                </a:solidFill>
                <a:latin typeface="Times New Roman" pitchFamily="18" charset="0"/>
                <a:cs typeface="Times New Roman" pitchFamily="18" charset="0"/>
              </a:rPr>
              <a:t>tubules.</a:t>
            </a:r>
          </a:p>
        </p:txBody>
      </p:sp>
      <p:sp>
        <p:nvSpPr>
          <p:cNvPr id="3" name="object 3"/>
          <p:cNvSpPr/>
          <p:nvPr/>
        </p:nvSpPr>
        <p:spPr>
          <a:xfrm>
            <a:off x="1828800" y="2057400"/>
            <a:ext cx="2514600" cy="396240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transition>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55541" y="1390650"/>
            <a:ext cx="200025" cy="299720"/>
          </a:xfrm>
          <a:prstGeom prst="rect">
            <a:avLst/>
          </a:prstGeom>
        </p:spPr>
        <p:txBody>
          <a:bodyPr vert="horz" wrap="square" lIns="0" tIns="12700" rIns="0" bIns="0" rtlCol="0">
            <a:spAutoFit/>
          </a:bodyPr>
          <a:lstStyle/>
          <a:p>
            <a:pPr marL="12700">
              <a:spcBef>
                <a:spcPts val="100"/>
              </a:spcBef>
            </a:pPr>
            <a:r>
              <a:rPr spc="530" dirty="0">
                <a:solidFill>
                  <a:srgbClr val="00007C"/>
                </a:solidFill>
                <a:latin typeface="Symbol"/>
                <a:cs typeface="Symbol"/>
              </a:rPr>
              <a:t></a:t>
            </a:r>
            <a:endParaRPr>
              <a:solidFill>
                <a:prstClr val="black"/>
              </a:solidFill>
              <a:latin typeface="Symbol"/>
              <a:cs typeface="Symbol"/>
            </a:endParaRPr>
          </a:p>
        </p:txBody>
      </p:sp>
      <p:sp>
        <p:nvSpPr>
          <p:cNvPr id="3" name="object 3"/>
          <p:cNvSpPr txBox="1">
            <a:spLocks noGrp="1"/>
          </p:cNvSpPr>
          <p:nvPr>
            <p:ph type="title"/>
          </p:nvPr>
        </p:nvSpPr>
        <p:spPr>
          <a:xfrm>
            <a:off x="5297170" y="1367790"/>
            <a:ext cx="5083810" cy="1708150"/>
          </a:xfrm>
          <a:prstGeom prst="rect">
            <a:avLst/>
          </a:prstGeom>
        </p:spPr>
        <p:txBody>
          <a:bodyPr vert="horz" wrap="square" lIns="0" tIns="48895" rIns="0" bIns="0" rtlCol="0" anchor="ctr">
            <a:spAutoFit/>
          </a:bodyPr>
          <a:lstStyle/>
          <a:p>
            <a:pPr marL="12700" marR="5080">
              <a:spcBef>
                <a:spcPts val="385"/>
              </a:spcBef>
            </a:pPr>
            <a:r>
              <a:rPr sz="2400" spc="-10" dirty="0">
                <a:latin typeface="Times New Roman" pitchFamily="18" charset="0"/>
                <a:cs typeface="Times New Roman" pitchFamily="18" charset="0"/>
              </a:rPr>
              <a:t>Continued dentinal </a:t>
            </a:r>
            <a:r>
              <a:rPr sz="2400" spc="-5" dirty="0">
                <a:latin typeface="Times New Roman" pitchFamily="18" charset="0"/>
                <a:cs typeface="Times New Roman" pitchFamily="18" charset="0"/>
              </a:rPr>
              <a:t>destruction by  decalcification followed </a:t>
            </a:r>
            <a:r>
              <a:rPr sz="2400" dirty="0">
                <a:latin typeface="Times New Roman" pitchFamily="18" charset="0"/>
                <a:cs typeface="Times New Roman" pitchFamily="18" charset="0"/>
              </a:rPr>
              <a:t>by </a:t>
            </a:r>
            <a:r>
              <a:rPr sz="2400" spc="-5" dirty="0">
                <a:latin typeface="Times New Roman" pitchFamily="18" charset="0"/>
                <a:cs typeface="Times New Roman" pitchFamily="18" charset="0"/>
              </a:rPr>
              <a:t>proteolysis  occurs at </a:t>
            </a:r>
            <a:r>
              <a:rPr sz="2400" dirty="0">
                <a:latin typeface="Times New Roman" pitchFamily="18" charset="0"/>
                <a:cs typeface="Times New Roman" pitchFamily="18" charset="0"/>
              </a:rPr>
              <a:t>many </a:t>
            </a:r>
            <a:r>
              <a:rPr sz="2400" spc="-5" dirty="0">
                <a:latin typeface="Times New Roman" pitchFamily="18" charset="0"/>
                <a:cs typeface="Times New Roman" pitchFamily="18" charset="0"/>
              </a:rPr>
              <a:t>focal areas which  ultimately coalesce </a:t>
            </a:r>
            <a:r>
              <a:rPr sz="2400" dirty="0">
                <a:latin typeface="Times New Roman" pitchFamily="18" charset="0"/>
                <a:cs typeface="Times New Roman" pitchFamily="18" charset="0"/>
              </a:rPr>
              <a:t>to form a </a:t>
            </a:r>
            <a:r>
              <a:rPr sz="2400" spc="-5" dirty="0">
                <a:latin typeface="Times New Roman" pitchFamily="18" charset="0"/>
                <a:cs typeface="Times New Roman" pitchFamily="18" charset="0"/>
              </a:rPr>
              <a:t>necrotic  leathery </a:t>
            </a:r>
            <a:r>
              <a:rPr sz="2400" dirty="0">
                <a:latin typeface="Times New Roman" pitchFamily="18" charset="0"/>
                <a:cs typeface="Times New Roman" pitchFamily="18" charset="0"/>
              </a:rPr>
              <a:t>mass </a:t>
            </a:r>
            <a:r>
              <a:rPr sz="2400" spc="-5" dirty="0">
                <a:latin typeface="Times New Roman" pitchFamily="18" charset="0"/>
                <a:cs typeface="Times New Roman" pitchFamily="18" charset="0"/>
              </a:rPr>
              <a:t>of</a:t>
            </a:r>
            <a:r>
              <a:rPr sz="2400" spc="5" dirty="0">
                <a:latin typeface="Times New Roman" pitchFamily="18" charset="0"/>
                <a:cs typeface="Times New Roman" pitchFamily="18" charset="0"/>
              </a:rPr>
              <a:t> </a:t>
            </a:r>
            <a:r>
              <a:rPr sz="2400" spc="-10" dirty="0">
                <a:latin typeface="Times New Roman" pitchFamily="18" charset="0"/>
                <a:cs typeface="Times New Roman" pitchFamily="18" charset="0"/>
              </a:rPr>
              <a:t>dentin.</a:t>
            </a:r>
            <a:endParaRPr sz="2400" dirty="0">
              <a:latin typeface="Times New Roman" pitchFamily="18" charset="0"/>
              <a:cs typeface="Times New Roman" pitchFamily="18" charset="0"/>
            </a:endParaRPr>
          </a:p>
        </p:txBody>
      </p:sp>
      <p:sp>
        <p:nvSpPr>
          <p:cNvPr id="4" name="object 4"/>
          <p:cNvSpPr txBox="1"/>
          <p:nvPr/>
        </p:nvSpPr>
        <p:spPr>
          <a:xfrm>
            <a:off x="4955541" y="3111500"/>
            <a:ext cx="200025" cy="299720"/>
          </a:xfrm>
          <a:prstGeom prst="rect">
            <a:avLst/>
          </a:prstGeom>
        </p:spPr>
        <p:txBody>
          <a:bodyPr vert="horz" wrap="square" lIns="0" tIns="12700" rIns="0" bIns="0" rtlCol="0">
            <a:spAutoFit/>
          </a:bodyPr>
          <a:lstStyle/>
          <a:p>
            <a:pPr marL="12700">
              <a:spcBef>
                <a:spcPts val="100"/>
              </a:spcBef>
            </a:pPr>
            <a:r>
              <a:rPr spc="530" dirty="0">
                <a:solidFill>
                  <a:srgbClr val="00007C"/>
                </a:solidFill>
                <a:latin typeface="Symbol"/>
                <a:cs typeface="Symbol"/>
              </a:rPr>
              <a:t></a:t>
            </a:r>
            <a:endParaRPr>
              <a:solidFill>
                <a:prstClr val="black"/>
              </a:solidFill>
              <a:latin typeface="Symbol"/>
              <a:cs typeface="Symbol"/>
            </a:endParaRPr>
          </a:p>
        </p:txBody>
      </p:sp>
      <p:sp>
        <p:nvSpPr>
          <p:cNvPr id="5" name="object 5"/>
          <p:cNvSpPr txBox="1"/>
          <p:nvPr/>
        </p:nvSpPr>
        <p:spPr>
          <a:xfrm>
            <a:off x="4955541" y="4832350"/>
            <a:ext cx="200025" cy="299720"/>
          </a:xfrm>
          <a:prstGeom prst="rect">
            <a:avLst/>
          </a:prstGeom>
        </p:spPr>
        <p:txBody>
          <a:bodyPr vert="horz" wrap="square" lIns="0" tIns="12700" rIns="0" bIns="0" rtlCol="0">
            <a:spAutoFit/>
          </a:bodyPr>
          <a:lstStyle/>
          <a:p>
            <a:pPr marL="12700">
              <a:spcBef>
                <a:spcPts val="100"/>
              </a:spcBef>
            </a:pPr>
            <a:r>
              <a:rPr spc="530" dirty="0">
                <a:solidFill>
                  <a:srgbClr val="00007C"/>
                </a:solidFill>
                <a:latin typeface="Symbol"/>
                <a:cs typeface="Symbol"/>
              </a:rPr>
              <a:t></a:t>
            </a:r>
            <a:endParaRPr>
              <a:solidFill>
                <a:prstClr val="black"/>
              </a:solidFill>
              <a:latin typeface="Symbol"/>
              <a:cs typeface="Symbol"/>
            </a:endParaRPr>
          </a:p>
        </p:txBody>
      </p:sp>
      <p:sp>
        <p:nvSpPr>
          <p:cNvPr id="6" name="object 6"/>
          <p:cNvSpPr txBox="1"/>
          <p:nvPr/>
        </p:nvSpPr>
        <p:spPr>
          <a:xfrm>
            <a:off x="5297171" y="3088641"/>
            <a:ext cx="5188585" cy="2456185"/>
          </a:xfrm>
          <a:prstGeom prst="rect">
            <a:avLst/>
          </a:prstGeom>
        </p:spPr>
        <p:txBody>
          <a:bodyPr vert="horz" wrap="square" lIns="0" tIns="48895" rIns="0" bIns="0" rtlCol="0">
            <a:spAutoFit/>
          </a:bodyPr>
          <a:lstStyle/>
          <a:p>
            <a:pPr marL="12700" marR="92075">
              <a:lnSpc>
                <a:spcPct val="90000"/>
              </a:lnSpc>
              <a:spcBef>
                <a:spcPts val="385"/>
              </a:spcBef>
            </a:pPr>
            <a:r>
              <a:rPr sz="2400" spc="5" dirty="0">
                <a:solidFill>
                  <a:prstClr val="black"/>
                </a:solidFill>
                <a:latin typeface="Times New Roman" pitchFamily="18" charset="0"/>
                <a:cs typeface="Times New Roman" pitchFamily="18" charset="0"/>
              </a:rPr>
              <a:t>In </a:t>
            </a:r>
            <a:r>
              <a:rPr sz="2400" spc="-5" dirty="0">
                <a:solidFill>
                  <a:prstClr val="black"/>
                </a:solidFill>
                <a:latin typeface="Times New Roman" pitchFamily="18" charset="0"/>
                <a:cs typeface="Times New Roman" pitchFamily="18" charset="0"/>
              </a:rPr>
              <a:t>this </a:t>
            </a:r>
            <a:r>
              <a:rPr sz="2400" dirty="0">
                <a:solidFill>
                  <a:prstClr val="black"/>
                </a:solidFill>
                <a:latin typeface="Times New Roman" pitchFamily="18" charset="0"/>
                <a:cs typeface="Times New Roman" pitchFamily="18" charset="0"/>
              </a:rPr>
              <a:t>mass, </a:t>
            </a:r>
            <a:r>
              <a:rPr sz="2400" spc="-5" dirty="0">
                <a:solidFill>
                  <a:prstClr val="black"/>
                </a:solidFill>
                <a:latin typeface="Times New Roman" pitchFamily="18" charset="0"/>
                <a:cs typeface="Times New Roman" pitchFamily="18" charset="0"/>
              </a:rPr>
              <a:t>clefts occur </a:t>
            </a:r>
            <a:r>
              <a:rPr sz="2400" dirty="0">
                <a:solidFill>
                  <a:prstClr val="black"/>
                </a:solidFill>
                <a:latin typeface="Times New Roman" pitchFamily="18" charset="0"/>
                <a:cs typeface="Times New Roman" pitchFamily="18" charset="0"/>
              </a:rPr>
              <a:t>at </a:t>
            </a:r>
            <a:r>
              <a:rPr sz="2400" spc="-5" dirty="0">
                <a:solidFill>
                  <a:prstClr val="black"/>
                </a:solidFill>
                <a:latin typeface="Times New Roman" pitchFamily="18" charset="0"/>
                <a:cs typeface="Times New Roman" pitchFamily="18" charset="0"/>
              </a:rPr>
              <a:t>right  </a:t>
            </a:r>
            <a:r>
              <a:rPr sz="2400" spc="-10" dirty="0">
                <a:solidFill>
                  <a:prstClr val="black"/>
                </a:solidFill>
                <a:latin typeface="Times New Roman" pitchFamily="18" charset="0"/>
                <a:cs typeface="Times New Roman" pitchFamily="18" charset="0"/>
              </a:rPr>
              <a:t>angles </a:t>
            </a:r>
            <a:r>
              <a:rPr sz="2400" dirty="0">
                <a:solidFill>
                  <a:prstClr val="black"/>
                </a:solidFill>
                <a:latin typeface="Times New Roman" pitchFamily="18" charset="0"/>
                <a:cs typeface="Times New Roman" pitchFamily="18" charset="0"/>
              </a:rPr>
              <a:t>to </a:t>
            </a:r>
            <a:r>
              <a:rPr sz="2400" spc="-5" dirty="0">
                <a:solidFill>
                  <a:prstClr val="black"/>
                </a:solidFill>
                <a:latin typeface="Times New Roman" pitchFamily="18" charset="0"/>
                <a:cs typeface="Times New Roman" pitchFamily="18" charset="0"/>
              </a:rPr>
              <a:t>tubules </a:t>
            </a:r>
            <a:r>
              <a:rPr sz="2400" spc="-10" dirty="0">
                <a:solidFill>
                  <a:prstClr val="black"/>
                </a:solidFill>
                <a:latin typeface="Times New Roman" pitchFamily="18" charset="0"/>
                <a:cs typeface="Times New Roman" pitchFamily="18" charset="0"/>
              </a:rPr>
              <a:t>and parallel </a:t>
            </a:r>
            <a:r>
              <a:rPr sz="2400" dirty="0">
                <a:solidFill>
                  <a:prstClr val="black"/>
                </a:solidFill>
                <a:latin typeface="Times New Roman" pitchFamily="18" charset="0"/>
                <a:cs typeface="Times New Roman" pitchFamily="18" charset="0"/>
              </a:rPr>
              <a:t>to the  </a:t>
            </a:r>
            <a:r>
              <a:rPr sz="2400" spc="-5" dirty="0">
                <a:solidFill>
                  <a:prstClr val="black"/>
                </a:solidFill>
                <a:latin typeface="Times New Roman" pitchFamily="18" charset="0"/>
                <a:cs typeface="Times New Roman" pitchFamily="18" charset="0"/>
              </a:rPr>
              <a:t>course of lateral branches of tubules  </a:t>
            </a:r>
            <a:r>
              <a:rPr sz="2400" dirty="0">
                <a:solidFill>
                  <a:prstClr val="black"/>
                </a:solidFill>
                <a:latin typeface="Times New Roman" pitchFamily="18" charset="0"/>
                <a:cs typeface="Times New Roman" pitchFamily="18" charset="0"/>
              </a:rPr>
              <a:t>or </a:t>
            </a:r>
            <a:r>
              <a:rPr sz="2400" spc="-5" dirty="0">
                <a:solidFill>
                  <a:prstClr val="black"/>
                </a:solidFill>
                <a:latin typeface="Times New Roman" pitchFamily="18" charset="0"/>
                <a:cs typeface="Times New Roman" pitchFamily="18" charset="0"/>
              </a:rPr>
              <a:t>along </a:t>
            </a:r>
            <a:r>
              <a:rPr sz="2400" dirty="0">
                <a:solidFill>
                  <a:prstClr val="black"/>
                </a:solidFill>
                <a:latin typeface="Times New Roman" pitchFamily="18" charset="0"/>
                <a:cs typeface="Times New Roman" pitchFamily="18" charset="0"/>
              </a:rPr>
              <a:t>the </a:t>
            </a:r>
            <a:r>
              <a:rPr sz="2400" spc="-10" dirty="0">
                <a:solidFill>
                  <a:prstClr val="black"/>
                </a:solidFill>
                <a:latin typeface="Times New Roman" pitchFamily="18" charset="0"/>
                <a:cs typeface="Times New Roman" pitchFamily="18" charset="0"/>
              </a:rPr>
              <a:t>collagen </a:t>
            </a:r>
            <a:r>
              <a:rPr sz="2400" spc="-5" dirty="0">
                <a:solidFill>
                  <a:prstClr val="black"/>
                </a:solidFill>
                <a:latin typeface="Times New Roman" pitchFamily="18" charset="0"/>
                <a:cs typeface="Times New Roman" pitchFamily="18" charset="0"/>
              </a:rPr>
              <a:t>fibers of </a:t>
            </a:r>
            <a:r>
              <a:rPr sz="2400" spc="-10" dirty="0">
                <a:solidFill>
                  <a:prstClr val="black"/>
                </a:solidFill>
                <a:latin typeface="Times New Roman" pitchFamily="18" charset="0"/>
                <a:cs typeface="Times New Roman" pitchFamily="18" charset="0"/>
              </a:rPr>
              <a:t>organic  </a:t>
            </a:r>
            <a:r>
              <a:rPr sz="2400" dirty="0">
                <a:solidFill>
                  <a:prstClr val="black"/>
                </a:solidFill>
                <a:latin typeface="Times New Roman" pitchFamily="18" charset="0"/>
                <a:cs typeface="Times New Roman" pitchFamily="18" charset="0"/>
              </a:rPr>
              <a:t>matrix.</a:t>
            </a:r>
          </a:p>
          <a:p>
            <a:pPr marL="12700" marR="5080" algn="just">
              <a:lnSpc>
                <a:spcPts val="2590"/>
              </a:lnSpc>
              <a:spcBef>
                <a:spcPts val="640"/>
              </a:spcBef>
            </a:pPr>
            <a:r>
              <a:rPr sz="2400" spc="-5" dirty="0">
                <a:solidFill>
                  <a:prstClr val="black"/>
                </a:solidFill>
                <a:latin typeface="Times New Roman" pitchFamily="18" charset="0"/>
                <a:cs typeface="Times New Roman" pitchFamily="18" charset="0"/>
              </a:rPr>
              <a:t>Due </a:t>
            </a:r>
            <a:r>
              <a:rPr sz="2400" dirty="0">
                <a:solidFill>
                  <a:prstClr val="black"/>
                </a:solidFill>
                <a:latin typeface="Times New Roman" pitchFamily="18" charset="0"/>
                <a:cs typeface="Times New Roman" pitchFamily="18" charset="0"/>
              </a:rPr>
              <a:t>to </a:t>
            </a:r>
            <a:r>
              <a:rPr sz="2400" spc="-5" dirty="0">
                <a:solidFill>
                  <a:prstClr val="black"/>
                </a:solidFill>
                <a:latin typeface="Times New Roman" pitchFamily="18" charset="0"/>
                <a:cs typeface="Times New Roman" pitchFamily="18" charset="0"/>
              </a:rPr>
              <a:t>these clefts, carious dentin can  </a:t>
            </a:r>
            <a:r>
              <a:rPr sz="2400" dirty="0">
                <a:solidFill>
                  <a:prstClr val="black"/>
                </a:solidFill>
                <a:latin typeface="Times New Roman" pitchFamily="18" charset="0"/>
                <a:cs typeface="Times New Roman" pitchFamily="18" charset="0"/>
              </a:rPr>
              <a:t>be </a:t>
            </a:r>
            <a:r>
              <a:rPr sz="2400" spc="-10" dirty="0">
                <a:solidFill>
                  <a:prstClr val="black"/>
                </a:solidFill>
                <a:latin typeface="Times New Roman" pitchFamily="18" charset="0"/>
                <a:cs typeface="Times New Roman" pitchFamily="18" charset="0"/>
              </a:rPr>
              <a:t>peeled </a:t>
            </a:r>
            <a:r>
              <a:rPr sz="2400" spc="-5" dirty="0">
                <a:solidFill>
                  <a:prstClr val="black"/>
                </a:solidFill>
                <a:latin typeface="Times New Roman" pitchFamily="18" charset="0"/>
                <a:cs typeface="Times New Roman" pitchFamily="18" charset="0"/>
              </a:rPr>
              <a:t>away </a:t>
            </a:r>
            <a:r>
              <a:rPr sz="2400" spc="-10" dirty="0">
                <a:solidFill>
                  <a:prstClr val="black"/>
                </a:solidFill>
                <a:latin typeface="Times New Roman" pitchFamily="18" charset="0"/>
                <a:cs typeface="Times New Roman" pitchFamily="18" charset="0"/>
              </a:rPr>
              <a:t>in </a:t>
            </a:r>
            <a:r>
              <a:rPr sz="2400" spc="-5" dirty="0">
                <a:solidFill>
                  <a:prstClr val="black"/>
                </a:solidFill>
                <a:latin typeface="Times New Roman" pitchFamily="18" charset="0"/>
                <a:cs typeface="Times New Roman" pitchFamily="18" charset="0"/>
              </a:rPr>
              <a:t>thin layers </a:t>
            </a:r>
            <a:r>
              <a:rPr sz="2400" dirty="0">
                <a:solidFill>
                  <a:prstClr val="black"/>
                </a:solidFill>
                <a:latin typeface="Times New Roman" pitchFamily="18" charset="0"/>
                <a:cs typeface="Times New Roman" pitchFamily="18" charset="0"/>
              </a:rPr>
              <a:t>by </a:t>
            </a:r>
            <a:r>
              <a:rPr sz="2400" spc="-10" dirty="0">
                <a:solidFill>
                  <a:prstClr val="black"/>
                </a:solidFill>
                <a:latin typeface="Times New Roman" pitchFamily="18" charset="0"/>
                <a:cs typeface="Times New Roman" pitchFamily="18" charset="0"/>
              </a:rPr>
              <a:t>hand  </a:t>
            </a:r>
            <a:r>
              <a:rPr sz="2400" dirty="0">
                <a:solidFill>
                  <a:prstClr val="black"/>
                </a:solidFill>
                <a:latin typeface="Times New Roman" pitchFamily="18" charset="0"/>
                <a:cs typeface="Times New Roman" pitchFamily="18" charset="0"/>
              </a:rPr>
              <a:t>instruments.</a:t>
            </a:r>
          </a:p>
        </p:txBody>
      </p:sp>
      <p:sp>
        <p:nvSpPr>
          <p:cNvPr id="7" name="object 7"/>
          <p:cNvSpPr/>
          <p:nvPr/>
        </p:nvSpPr>
        <p:spPr>
          <a:xfrm>
            <a:off x="1676400" y="2362200"/>
            <a:ext cx="3048000" cy="281940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transition>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53280" y="1249679"/>
            <a:ext cx="200025" cy="299720"/>
          </a:xfrm>
          <a:prstGeom prst="rect">
            <a:avLst/>
          </a:prstGeom>
        </p:spPr>
        <p:txBody>
          <a:bodyPr vert="horz" wrap="square" lIns="0" tIns="12700" rIns="0" bIns="0" rtlCol="0">
            <a:spAutoFit/>
          </a:bodyPr>
          <a:lstStyle/>
          <a:p>
            <a:pPr marL="12700">
              <a:spcBef>
                <a:spcPts val="100"/>
              </a:spcBef>
            </a:pPr>
            <a:r>
              <a:rPr spc="530" dirty="0">
                <a:solidFill>
                  <a:srgbClr val="00007C"/>
                </a:solidFill>
                <a:latin typeface="Symbol"/>
                <a:cs typeface="Symbol"/>
              </a:rPr>
              <a:t></a:t>
            </a:r>
            <a:endParaRPr>
              <a:solidFill>
                <a:prstClr val="black"/>
              </a:solidFill>
              <a:latin typeface="Symbol"/>
              <a:cs typeface="Symbol"/>
            </a:endParaRPr>
          </a:p>
        </p:txBody>
      </p:sp>
      <p:sp>
        <p:nvSpPr>
          <p:cNvPr id="3" name="object 3"/>
          <p:cNvSpPr txBox="1"/>
          <p:nvPr/>
        </p:nvSpPr>
        <p:spPr>
          <a:xfrm>
            <a:off x="4653279" y="1210309"/>
            <a:ext cx="5377180" cy="3829050"/>
          </a:xfrm>
          <a:prstGeom prst="rect">
            <a:avLst/>
          </a:prstGeom>
        </p:spPr>
        <p:txBody>
          <a:bodyPr vert="horz" wrap="square" lIns="0" tIns="38735" rIns="0" bIns="0" rtlCol="0">
            <a:spAutoFit/>
          </a:bodyPr>
          <a:lstStyle/>
          <a:p>
            <a:pPr marL="354965" marR="5080">
              <a:lnSpc>
                <a:spcPct val="92900"/>
              </a:lnSpc>
              <a:spcBef>
                <a:spcPts val="305"/>
              </a:spcBef>
              <a:tabLst>
                <a:tab pos="3009900" algn="l"/>
              </a:tabLst>
            </a:pPr>
            <a:r>
              <a:rPr sz="2400" spc="-5" dirty="0">
                <a:solidFill>
                  <a:prstClr val="black"/>
                </a:solidFill>
                <a:latin typeface="Times New Roman" pitchFamily="18" charset="0"/>
                <a:cs typeface="Times New Roman" pitchFamily="18" charset="0"/>
              </a:rPr>
              <a:t>Observing from the </a:t>
            </a:r>
            <a:r>
              <a:rPr sz="2400" spc="-10" dirty="0">
                <a:solidFill>
                  <a:prstClr val="black"/>
                </a:solidFill>
                <a:latin typeface="Times New Roman" pitchFamily="18" charset="0"/>
                <a:cs typeface="Times New Roman" pitchFamily="18" charset="0"/>
              </a:rPr>
              <a:t>pulpal </a:t>
            </a:r>
            <a:r>
              <a:rPr sz="2400" spc="-5" dirty="0">
                <a:solidFill>
                  <a:prstClr val="black"/>
                </a:solidFill>
                <a:latin typeface="Times New Roman" pitchFamily="18" charset="0"/>
                <a:cs typeface="Times New Roman" pitchFamily="18" charset="0"/>
              </a:rPr>
              <a:t>side at the  </a:t>
            </a:r>
            <a:r>
              <a:rPr sz="2400" spc="-10" dirty="0">
                <a:solidFill>
                  <a:prstClr val="black"/>
                </a:solidFill>
                <a:latin typeface="Times New Roman" pitchFamily="18" charset="0"/>
                <a:cs typeface="Times New Roman" pitchFamily="18" charset="0"/>
              </a:rPr>
              <a:t>advancing</a:t>
            </a:r>
            <a:r>
              <a:rPr sz="2400" dirty="0">
                <a:solidFill>
                  <a:prstClr val="black"/>
                </a:solidFill>
                <a:latin typeface="Times New Roman" pitchFamily="18" charset="0"/>
                <a:cs typeface="Times New Roman" pitchFamily="18" charset="0"/>
              </a:rPr>
              <a:t> </a:t>
            </a:r>
            <a:r>
              <a:rPr sz="2400" spc="-5" dirty="0">
                <a:solidFill>
                  <a:prstClr val="black"/>
                </a:solidFill>
                <a:latin typeface="Times New Roman" pitchFamily="18" charset="0"/>
                <a:cs typeface="Times New Roman" pitchFamily="18" charset="0"/>
              </a:rPr>
              <a:t>edge</a:t>
            </a:r>
            <a:r>
              <a:rPr sz="2400" spc="5" dirty="0">
                <a:solidFill>
                  <a:prstClr val="black"/>
                </a:solidFill>
                <a:latin typeface="Times New Roman" pitchFamily="18" charset="0"/>
                <a:cs typeface="Times New Roman" pitchFamily="18" charset="0"/>
              </a:rPr>
              <a:t> </a:t>
            </a:r>
            <a:r>
              <a:rPr sz="2400" spc="-5" dirty="0">
                <a:solidFill>
                  <a:prstClr val="black"/>
                </a:solidFill>
                <a:latin typeface="Times New Roman" pitchFamily="18" charset="0"/>
                <a:cs typeface="Times New Roman" pitchFamily="18" charset="0"/>
              </a:rPr>
              <a:t>of	carious lesion  following different </a:t>
            </a:r>
            <a:r>
              <a:rPr sz="2400" spc="-10" dirty="0">
                <a:solidFill>
                  <a:prstClr val="black"/>
                </a:solidFill>
                <a:latin typeface="Times New Roman" pitchFamily="18" charset="0"/>
                <a:cs typeface="Times New Roman" pitchFamily="18" charset="0"/>
              </a:rPr>
              <a:t>zones </a:t>
            </a:r>
            <a:r>
              <a:rPr sz="2400" spc="-5" dirty="0">
                <a:solidFill>
                  <a:prstClr val="black"/>
                </a:solidFill>
                <a:latin typeface="Times New Roman" pitchFamily="18" charset="0"/>
                <a:cs typeface="Times New Roman" pitchFamily="18" charset="0"/>
              </a:rPr>
              <a:t>can be</a:t>
            </a:r>
            <a:r>
              <a:rPr sz="2400" spc="-15" dirty="0">
                <a:solidFill>
                  <a:prstClr val="black"/>
                </a:solidFill>
                <a:latin typeface="Times New Roman" pitchFamily="18" charset="0"/>
                <a:cs typeface="Times New Roman" pitchFamily="18" charset="0"/>
              </a:rPr>
              <a:t> </a:t>
            </a:r>
            <a:r>
              <a:rPr sz="2400" spc="-5" dirty="0">
                <a:solidFill>
                  <a:prstClr val="black"/>
                </a:solidFill>
                <a:latin typeface="Times New Roman" pitchFamily="18" charset="0"/>
                <a:cs typeface="Times New Roman" pitchFamily="18" charset="0"/>
              </a:rPr>
              <a:t>seen</a:t>
            </a:r>
            <a:endParaRPr sz="2400" dirty="0">
              <a:solidFill>
                <a:prstClr val="black"/>
              </a:solidFill>
              <a:latin typeface="Times New Roman" pitchFamily="18" charset="0"/>
              <a:cs typeface="Times New Roman" pitchFamily="18" charset="0"/>
            </a:endParaRPr>
          </a:p>
          <a:p>
            <a:pPr marL="354965">
              <a:lnSpc>
                <a:spcPts val="2680"/>
              </a:lnSpc>
            </a:pPr>
            <a:endParaRPr sz="2400" dirty="0">
              <a:solidFill>
                <a:prstClr val="black"/>
              </a:solidFill>
              <a:latin typeface="Times New Roman" pitchFamily="18" charset="0"/>
              <a:cs typeface="Times New Roman" pitchFamily="18" charset="0"/>
            </a:endParaRPr>
          </a:p>
          <a:p>
            <a:pPr marL="1436370" marR="24765" indent="-1424305">
              <a:lnSpc>
                <a:spcPts val="2680"/>
              </a:lnSpc>
              <a:spcBef>
                <a:spcPts val="645"/>
              </a:spcBef>
            </a:pPr>
            <a:r>
              <a:rPr sz="2400" spc="-5" dirty="0">
                <a:solidFill>
                  <a:prstClr val="black"/>
                </a:solidFill>
                <a:latin typeface="Times New Roman" pitchFamily="18" charset="0"/>
                <a:cs typeface="Times New Roman" pitchFamily="18" charset="0"/>
              </a:rPr>
              <a:t>ZONE </a:t>
            </a:r>
            <a:r>
              <a:rPr sz="2400" dirty="0">
                <a:solidFill>
                  <a:prstClr val="black"/>
                </a:solidFill>
                <a:latin typeface="Times New Roman" pitchFamily="18" charset="0"/>
                <a:cs typeface="Times New Roman" pitchFamily="18" charset="0"/>
              </a:rPr>
              <a:t>1 – </a:t>
            </a:r>
            <a:r>
              <a:rPr sz="2400" spc="-10" dirty="0">
                <a:solidFill>
                  <a:prstClr val="black"/>
                </a:solidFill>
                <a:latin typeface="Times New Roman" pitchFamily="18" charset="0"/>
                <a:cs typeface="Times New Roman" pitchFamily="18" charset="0"/>
              </a:rPr>
              <a:t>Zone </a:t>
            </a:r>
            <a:r>
              <a:rPr sz="2400" spc="-5" dirty="0">
                <a:solidFill>
                  <a:prstClr val="black"/>
                </a:solidFill>
                <a:latin typeface="Times New Roman" pitchFamily="18" charset="0"/>
                <a:cs typeface="Times New Roman" pitchFamily="18" charset="0"/>
              </a:rPr>
              <a:t>of </a:t>
            </a:r>
            <a:r>
              <a:rPr sz="2400" dirty="0">
                <a:solidFill>
                  <a:prstClr val="black"/>
                </a:solidFill>
                <a:latin typeface="Times New Roman" pitchFamily="18" charset="0"/>
                <a:cs typeface="Times New Roman" pitchFamily="18" charset="0"/>
              </a:rPr>
              <a:t>fatty </a:t>
            </a:r>
            <a:r>
              <a:rPr sz="2400" spc="-10" dirty="0">
                <a:solidFill>
                  <a:prstClr val="black"/>
                </a:solidFill>
                <a:latin typeface="Times New Roman" pitchFamily="18" charset="0"/>
                <a:cs typeface="Times New Roman" pitchFamily="18" charset="0"/>
              </a:rPr>
              <a:t>degeneration </a:t>
            </a:r>
            <a:r>
              <a:rPr sz="2400" dirty="0">
                <a:solidFill>
                  <a:prstClr val="black"/>
                </a:solidFill>
                <a:latin typeface="Times New Roman" pitchFamily="18" charset="0"/>
                <a:cs typeface="Times New Roman" pitchFamily="18" charset="0"/>
              </a:rPr>
              <a:t>of  Tomes’</a:t>
            </a:r>
            <a:r>
              <a:rPr sz="2400" spc="-10" dirty="0">
                <a:solidFill>
                  <a:prstClr val="black"/>
                </a:solidFill>
                <a:latin typeface="Times New Roman" pitchFamily="18" charset="0"/>
                <a:cs typeface="Times New Roman" pitchFamily="18" charset="0"/>
              </a:rPr>
              <a:t> </a:t>
            </a:r>
            <a:r>
              <a:rPr sz="2400" spc="-5" dirty="0">
                <a:solidFill>
                  <a:prstClr val="black"/>
                </a:solidFill>
                <a:latin typeface="Times New Roman" pitchFamily="18" charset="0"/>
                <a:cs typeface="Times New Roman" pitchFamily="18" charset="0"/>
              </a:rPr>
              <a:t>fibers</a:t>
            </a:r>
            <a:endParaRPr sz="2400" dirty="0">
              <a:solidFill>
                <a:prstClr val="black"/>
              </a:solidFill>
              <a:latin typeface="Times New Roman" pitchFamily="18" charset="0"/>
              <a:cs typeface="Times New Roman" pitchFamily="18" charset="0"/>
            </a:endParaRPr>
          </a:p>
          <a:p>
            <a:pPr marL="12700">
              <a:spcBef>
                <a:spcPts val="334"/>
              </a:spcBef>
            </a:pPr>
            <a:r>
              <a:rPr sz="2400" spc="-5" dirty="0">
                <a:solidFill>
                  <a:prstClr val="black"/>
                </a:solidFill>
                <a:latin typeface="Times New Roman" pitchFamily="18" charset="0"/>
                <a:cs typeface="Times New Roman" pitchFamily="18" charset="0"/>
              </a:rPr>
              <a:t>ZONE </a:t>
            </a:r>
            <a:r>
              <a:rPr sz="2400" dirty="0">
                <a:solidFill>
                  <a:prstClr val="black"/>
                </a:solidFill>
                <a:latin typeface="Times New Roman" pitchFamily="18" charset="0"/>
                <a:cs typeface="Times New Roman" pitchFamily="18" charset="0"/>
              </a:rPr>
              <a:t>2 – </a:t>
            </a:r>
            <a:r>
              <a:rPr sz="2400" spc="-10" dirty="0">
                <a:solidFill>
                  <a:prstClr val="black"/>
                </a:solidFill>
                <a:latin typeface="Times New Roman" pitchFamily="18" charset="0"/>
                <a:cs typeface="Times New Roman" pitchFamily="18" charset="0"/>
              </a:rPr>
              <a:t>Zone </a:t>
            </a:r>
            <a:r>
              <a:rPr sz="2400" spc="-5" dirty="0">
                <a:solidFill>
                  <a:prstClr val="black"/>
                </a:solidFill>
                <a:latin typeface="Times New Roman" pitchFamily="18" charset="0"/>
                <a:cs typeface="Times New Roman" pitchFamily="18" charset="0"/>
              </a:rPr>
              <a:t>of </a:t>
            </a:r>
            <a:r>
              <a:rPr sz="2400" spc="-10" dirty="0">
                <a:solidFill>
                  <a:prstClr val="black"/>
                </a:solidFill>
                <a:latin typeface="Times New Roman" pitchFamily="18" charset="0"/>
                <a:cs typeface="Times New Roman" pitchFamily="18" charset="0"/>
              </a:rPr>
              <a:t>dentinal</a:t>
            </a:r>
            <a:r>
              <a:rPr sz="2400" spc="-5" dirty="0">
                <a:solidFill>
                  <a:prstClr val="black"/>
                </a:solidFill>
                <a:latin typeface="Times New Roman" pitchFamily="18" charset="0"/>
                <a:cs typeface="Times New Roman" pitchFamily="18" charset="0"/>
              </a:rPr>
              <a:t> sclerosis</a:t>
            </a:r>
            <a:endParaRPr sz="2400" dirty="0">
              <a:solidFill>
                <a:prstClr val="black"/>
              </a:solidFill>
              <a:latin typeface="Times New Roman" pitchFamily="18" charset="0"/>
              <a:cs typeface="Times New Roman" pitchFamily="18" charset="0"/>
            </a:endParaRPr>
          </a:p>
          <a:p>
            <a:pPr marL="12700" marR="141605">
              <a:lnSpc>
                <a:spcPct val="113500"/>
              </a:lnSpc>
              <a:spcBef>
                <a:spcPts val="10"/>
              </a:spcBef>
            </a:pPr>
            <a:r>
              <a:rPr sz="2400" spc="-5" dirty="0">
                <a:solidFill>
                  <a:prstClr val="black"/>
                </a:solidFill>
                <a:latin typeface="Times New Roman" pitchFamily="18" charset="0"/>
                <a:cs typeface="Times New Roman" pitchFamily="18" charset="0"/>
              </a:rPr>
              <a:t>ZONE </a:t>
            </a:r>
            <a:r>
              <a:rPr sz="2400" dirty="0">
                <a:solidFill>
                  <a:prstClr val="black"/>
                </a:solidFill>
                <a:latin typeface="Times New Roman" pitchFamily="18" charset="0"/>
                <a:cs typeface="Times New Roman" pitchFamily="18" charset="0"/>
              </a:rPr>
              <a:t>3 – </a:t>
            </a:r>
            <a:r>
              <a:rPr sz="2400" spc="-10" dirty="0">
                <a:solidFill>
                  <a:prstClr val="black"/>
                </a:solidFill>
                <a:latin typeface="Times New Roman" pitchFamily="18" charset="0"/>
                <a:cs typeface="Times New Roman" pitchFamily="18" charset="0"/>
              </a:rPr>
              <a:t>Zone </a:t>
            </a:r>
            <a:r>
              <a:rPr sz="2400" spc="-5" dirty="0">
                <a:solidFill>
                  <a:prstClr val="black"/>
                </a:solidFill>
                <a:latin typeface="Times New Roman" pitchFamily="18" charset="0"/>
                <a:cs typeface="Times New Roman" pitchFamily="18" charset="0"/>
              </a:rPr>
              <a:t>of decalcification  ZONE </a:t>
            </a:r>
            <a:r>
              <a:rPr sz="2400" dirty="0">
                <a:solidFill>
                  <a:prstClr val="black"/>
                </a:solidFill>
                <a:latin typeface="Times New Roman" pitchFamily="18" charset="0"/>
                <a:cs typeface="Times New Roman" pitchFamily="18" charset="0"/>
              </a:rPr>
              <a:t>4 – </a:t>
            </a:r>
            <a:r>
              <a:rPr sz="2400" spc="-10" dirty="0">
                <a:solidFill>
                  <a:prstClr val="black"/>
                </a:solidFill>
                <a:latin typeface="Times New Roman" pitchFamily="18" charset="0"/>
                <a:cs typeface="Times New Roman" pitchFamily="18" charset="0"/>
              </a:rPr>
              <a:t>Zone </a:t>
            </a:r>
            <a:r>
              <a:rPr sz="2400" spc="-5" dirty="0">
                <a:solidFill>
                  <a:prstClr val="black"/>
                </a:solidFill>
                <a:latin typeface="Times New Roman" pitchFamily="18" charset="0"/>
                <a:cs typeface="Times New Roman" pitchFamily="18" charset="0"/>
              </a:rPr>
              <a:t>of bacterial </a:t>
            </a:r>
            <a:r>
              <a:rPr sz="2400" spc="-10" dirty="0">
                <a:solidFill>
                  <a:prstClr val="black"/>
                </a:solidFill>
                <a:latin typeface="Times New Roman" pitchFamily="18" charset="0"/>
                <a:cs typeface="Times New Roman" pitchFamily="18" charset="0"/>
              </a:rPr>
              <a:t>invasion  </a:t>
            </a:r>
            <a:r>
              <a:rPr sz="2400" spc="-5" dirty="0">
                <a:solidFill>
                  <a:prstClr val="black"/>
                </a:solidFill>
                <a:latin typeface="Times New Roman" pitchFamily="18" charset="0"/>
                <a:cs typeface="Times New Roman" pitchFamily="18" charset="0"/>
              </a:rPr>
              <a:t>ZONE </a:t>
            </a:r>
            <a:r>
              <a:rPr sz="2400" dirty="0">
                <a:solidFill>
                  <a:prstClr val="black"/>
                </a:solidFill>
                <a:latin typeface="Times New Roman" pitchFamily="18" charset="0"/>
                <a:cs typeface="Times New Roman" pitchFamily="18" charset="0"/>
              </a:rPr>
              <a:t>5 – </a:t>
            </a:r>
            <a:r>
              <a:rPr sz="2400" spc="-10" dirty="0">
                <a:solidFill>
                  <a:prstClr val="black"/>
                </a:solidFill>
                <a:latin typeface="Times New Roman" pitchFamily="18" charset="0"/>
                <a:cs typeface="Times New Roman" pitchFamily="18" charset="0"/>
              </a:rPr>
              <a:t>Zone </a:t>
            </a:r>
            <a:r>
              <a:rPr sz="2400" spc="-5" dirty="0">
                <a:solidFill>
                  <a:prstClr val="black"/>
                </a:solidFill>
                <a:latin typeface="Times New Roman" pitchFamily="18" charset="0"/>
                <a:cs typeface="Times New Roman" pitchFamily="18" charset="0"/>
              </a:rPr>
              <a:t>of decomposed</a:t>
            </a:r>
            <a:r>
              <a:rPr sz="2400" spc="-30" dirty="0">
                <a:solidFill>
                  <a:prstClr val="black"/>
                </a:solidFill>
                <a:latin typeface="Times New Roman" pitchFamily="18" charset="0"/>
                <a:cs typeface="Times New Roman" pitchFamily="18" charset="0"/>
              </a:rPr>
              <a:t> </a:t>
            </a:r>
            <a:r>
              <a:rPr sz="2400" spc="-5" dirty="0">
                <a:solidFill>
                  <a:prstClr val="black"/>
                </a:solidFill>
                <a:latin typeface="Times New Roman" pitchFamily="18" charset="0"/>
                <a:cs typeface="Times New Roman" pitchFamily="18" charset="0"/>
              </a:rPr>
              <a:t>dentin</a:t>
            </a:r>
            <a:endParaRPr sz="2400" dirty="0">
              <a:solidFill>
                <a:prstClr val="black"/>
              </a:solidFill>
              <a:latin typeface="Times New Roman" pitchFamily="18" charset="0"/>
              <a:cs typeface="Times New Roman" pitchFamily="18" charset="0"/>
            </a:endParaRPr>
          </a:p>
        </p:txBody>
      </p:sp>
      <p:sp>
        <p:nvSpPr>
          <p:cNvPr id="4" name="object 4"/>
          <p:cNvSpPr/>
          <p:nvPr/>
        </p:nvSpPr>
        <p:spPr>
          <a:xfrm>
            <a:off x="1752600" y="2362200"/>
            <a:ext cx="2438400" cy="289560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5" name="object 5"/>
          <p:cNvSpPr txBox="1"/>
          <p:nvPr/>
        </p:nvSpPr>
        <p:spPr>
          <a:xfrm>
            <a:off x="4277360" y="3310891"/>
            <a:ext cx="138430" cy="1272143"/>
          </a:xfrm>
          <a:prstGeom prst="rect">
            <a:avLst/>
          </a:prstGeom>
        </p:spPr>
        <p:txBody>
          <a:bodyPr vert="horz" wrap="square" lIns="0" tIns="12700" rIns="0" bIns="0" rtlCol="0">
            <a:spAutoFit/>
          </a:bodyPr>
          <a:lstStyle/>
          <a:p>
            <a:pPr marL="12700">
              <a:lnSpc>
                <a:spcPts val="1860"/>
              </a:lnSpc>
              <a:spcBef>
                <a:spcPts val="100"/>
              </a:spcBef>
            </a:pPr>
            <a:r>
              <a:rPr sz="1600" dirty="0">
                <a:solidFill>
                  <a:srgbClr val="FFFF00"/>
                </a:solidFill>
                <a:latin typeface="Arial"/>
                <a:cs typeface="Arial"/>
              </a:rPr>
              <a:t>5</a:t>
            </a:r>
            <a:endParaRPr sz="1600">
              <a:solidFill>
                <a:prstClr val="black"/>
              </a:solidFill>
              <a:latin typeface="Arial"/>
              <a:cs typeface="Arial"/>
            </a:endParaRPr>
          </a:p>
          <a:p>
            <a:pPr marL="12700">
              <a:lnSpc>
                <a:spcPts val="1800"/>
              </a:lnSpc>
            </a:pPr>
            <a:r>
              <a:rPr sz="1600" dirty="0">
                <a:solidFill>
                  <a:srgbClr val="FFFF00"/>
                </a:solidFill>
                <a:latin typeface="Arial"/>
                <a:cs typeface="Arial"/>
              </a:rPr>
              <a:t>4</a:t>
            </a:r>
            <a:endParaRPr sz="1600">
              <a:solidFill>
                <a:prstClr val="black"/>
              </a:solidFill>
              <a:latin typeface="Arial"/>
              <a:cs typeface="Arial"/>
            </a:endParaRPr>
          </a:p>
          <a:p>
            <a:pPr marL="12700">
              <a:lnSpc>
                <a:spcPts val="1800"/>
              </a:lnSpc>
            </a:pPr>
            <a:r>
              <a:rPr sz="1600" dirty="0">
                <a:solidFill>
                  <a:srgbClr val="FFFF00"/>
                </a:solidFill>
                <a:latin typeface="Arial"/>
                <a:cs typeface="Arial"/>
              </a:rPr>
              <a:t>3</a:t>
            </a:r>
            <a:endParaRPr sz="1600">
              <a:solidFill>
                <a:prstClr val="black"/>
              </a:solidFill>
              <a:latin typeface="Arial"/>
              <a:cs typeface="Arial"/>
            </a:endParaRPr>
          </a:p>
          <a:p>
            <a:pPr marL="12700">
              <a:lnSpc>
                <a:spcPts val="1860"/>
              </a:lnSpc>
            </a:pPr>
            <a:r>
              <a:rPr sz="1600" dirty="0">
                <a:solidFill>
                  <a:srgbClr val="FFFF00"/>
                </a:solidFill>
                <a:latin typeface="Arial"/>
                <a:cs typeface="Arial"/>
              </a:rPr>
              <a:t>2</a:t>
            </a:r>
            <a:endParaRPr sz="1600">
              <a:solidFill>
                <a:prstClr val="black"/>
              </a:solidFill>
              <a:latin typeface="Arial"/>
              <a:cs typeface="Arial"/>
            </a:endParaRPr>
          </a:p>
          <a:p>
            <a:pPr marL="12700">
              <a:spcBef>
                <a:spcPts val="470"/>
              </a:spcBef>
            </a:pPr>
            <a:r>
              <a:rPr sz="1600" dirty="0">
                <a:solidFill>
                  <a:srgbClr val="FFFF00"/>
                </a:solidFill>
                <a:latin typeface="Arial"/>
                <a:cs typeface="Arial"/>
              </a:rPr>
              <a:t>1</a:t>
            </a:r>
            <a:endParaRPr sz="1600">
              <a:solidFill>
                <a:prstClr val="black"/>
              </a:solidFill>
              <a:latin typeface="Arial"/>
              <a:cs typeface="Arial"/>
            </a:endParaRPr>
          </a:p>
        </p:txBody>
      </p:sp>
      <p:sp>
        <p:nvSpPr>
          <p:cNvPr id="6" name="object 6"/>
          <p:cNvSpPr txBox="1">
            <a:spLocks noGrp="1"/>
          </p:cNvSpPr>
          <p:nvPr>
            <p:ph type="title"/>
          </p:nvPr>
        </p:nvSpPr>
        <p:spPr>
          <a:xfrm>
            <a:off x="3694429" y="396119"/>
            <a:ext cx="4438650" cy="813043"/>
          </a:xfrm>
          <a:prstGeom prst="rect">
            <a:avLst/>
          </a:prstGeom>
        </p:spPr>
        <p:txBody>
          <a:bodyPr vert="horz" wrap="square" lIns="0" tIns="12700" rIns="0" bIns="0" rtlCol="0" anchor="ctr">
            <a:spAutoFit/>
          </a:bodyPr>
          <a:lstStyle/>
          <a:p>
            <a:pPr marL="12700">
              <a:lnSpc>
                <a:spcPct val="100000"/>
              </a:lnSpc>
              <a:spcBef>
                <a:spcPts val="100"/>
              </a:spcBef>
            </a:pPr>
            <a:r>
              <a:rPr sz="2600" b="1" spc="-5" dirty="0">
                <a:latin typeface="Times New Roman" pitchFamily="18" charset="0"/>
                <a:cs typeface="Times New Roman" pitchFamily="18" charset="0"/>
              </a:rPr>
              <a:t>ZONES </a:t>
            </a:r>
            <a:r>
              <a:rPr sz="2600" b="1" dirty="0">
                <a:latin typeface="Times New Roman" pitchFamily="18" charset="0"/>
                <a:cs typeface="Times New Roman" pitchFamily="18" charset="0"/>
              </a:rPr>
              <a:t>OF </a:t>
            </a:r>
            <a:r>
              <a:rPr sz="2600" b="1" spc="-10" dirty="0">
                <a:latin typeface="Times New Roman" pitchFamily="18" charset="0"/>
                <a:cs typeface="Times New Roman" pitchFamily="18" charset="0"/>
              </a:rPr>
              <a:t>DENTINAL</a:t>
            </a:r>
            <a:r>
              <a:rPr sz="2600" b="1" spc="-55" dirty="0">
                <a:latin typeface="Times New Roman" pitchFamily="18" charset="0"/>
                <a:cs typeface="Times New Roman" pitchFamily="18" charset="0"/>
              </a:rPr>
              <a:t> </a:t>
            </a:r>
            <a:r>
              <a:rPr sz="2600" b="1" spc="-5" dirty="0">
                <a:latin typeface="Times New Roman" pitchFamily="18" charset="0"/>
                <a:cs typeface="Times New Roman" pitchFamily="18" charset="0"/>
              </a:rPr>
              <a:t>CARIES</a:t>
            </a:r>
            <a:endParaRPr sz="2600" b="1" dirty="0">
              <a:latin typeface="Times New Roman" pitchFamily="18" charset="0"/>
              <a:cs typeface="Times New Roman" pitchFamily="18" charset="0"/>
            </a:endParaRPr>
          </a:p>
        </p:txBody>
      </p:sp>
    </p:spTree>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3874" y="263236"/>
            <a:ext cx="7699664" cy="6455736"/>
          </a:xfrm>
        </p:spPr>
        <p:txBody>
          <a:bodyPr>
            <a:normAutofit fontScale="92500" lnSpcReduction="10000"/>
          </a:bodyPr>
          <a:lstStyle/>
          <a:p>
            <a:pPr marL="274320" indent="-274320">
              <a:buFont typeface="Wingdings" pitchFamily="2" charset="2"/>
              <a:buChar char="v"/>
              <a:defRPr/>
            </a:pPr>
            <a:r>
              <a:rPr lang="en-US" dirty="0">
                <a:solidFill>
                  <a:srgbClr val="FF0000"/>
                </a:solidFill>
                <a:latin typeface="Georgia" pitchFamily="18" charset="0"/>
              </a:rPr>
              <a:t>CARIES DIAGNOSIS</a:t>
            </a:r>
          </a:p>
          <a:p>
            <a:pPr marL="274320" indent="-274320">
              <a:buFont typeface="Wingdings" pitchFamily="2" charset="2"/>
              <a:buChar char="v"/>
              <a:defRPr/>
            </a:pPr>
            <a:r>
              <a:rPr lang="en-US" dirty="0">
                <a:solidFill>
                  <a:schemeClr val="accent3">
                    <a:lumMod val="50000"/>
                  </a:schemeClr>
                </a:solidFill>
                <a:latin typeface="Times New Roman" pitchFamily="18" charset="0"/>
                <a:cs typeface="Times New Roman" pitchFamily="18" charset="0"/>
              </a:rPr>
              <a:t>Caries </a:t>
            </a:r>
            <a:r>
              <a:rPr lang="en-US" i="1" dirty="0">
                <a:solidFill>
                  <a:schemeClr val="accent3">
                    <a:lumMod val="50000"/>
                  </a:schemeClr>
                </a:solidFill>
                <a:latin typeface="Times New Roman" pitchFamily="18" charset="0"/>
                <a:cs typeface="Times New Roman" pitchFamily="18" charset="0"/>
              </a:rPr>
              <a:t>diagnosis </a:t>
            </a:r>
            <a:r>
              <a:rPr lang="en-US" dirty="0">
                <a:latin typeface="Times New Roman" pitchFamily="18" charset="0"/>
                <a:cs typeface="Times New Roman" pitchFamily="18" charset="0"/>
              </a:rPr>
              <a:t>is a compound diagnosis that initiates with the detection of a lesion, and also comprises the immediate past caries experience, lesion progression, and the clinical appearance of the lesions.</a:t>
            </a:r>
          </a:p>
          <a:p>
            <a:pPr marL="274320" indent="-274320">
              <a:buFont typeface="Wingdings" pitchFamily="2" charset="2"/>
              <a:buChar char="v"/>
              <a:defRPr/>
            </a:pPr>
            <a:r>
              <a:rPr lang="en-US" dirty="0">
                <a:latin typeface="Times New Roman" pitchFamily="18" charset="0"/>
                <a:cs typeface="Times New Roman" pitchFamily="18" charset="0"/>
              </a:rPr>
              <a:t>The diagnosis forms the basis for making informed treatment decisions.</a:t>
            </a:r>
          </a:p>
          <a:p>
            <a:pPr lvl="8">
              <a:defRPr/>
            </a:pPr>
            <a:r>
              <a:rPr lang="en-US" dirty="0">
                <a:solidFill>
                  <a:schemeClr val="accent3">
                    <a:lumMod val="50000"/>
                  </a:schemeClr>
                </a:solidFill>
                <a:latin typeface="Times New Roman" pitchFamily="18" charset="0"/>
                <a:cs typeface="Times New Roman" pitchFamily="18" charset="0"/>
              </a:rPr>
              <a:t> </a:t>
            </a:r>
            <a:r>
              <a:rPr lang="en-US" dirty="0" err="1">
                <a:solidFill>
                  <a:schemeClr val="accent3">
                    <a:lumMod val="50000"/>
                  </a:schemeClr>
                </a:solidFill>
                <a:latin typeface="Times New Roman" pitchFamily="18" charset="0"/>
                <a:cs typeface="Times New Roman" pitchFamily="18" charset="0"/>
              </a:rPr>
              <a:t>Nyvad</a:t>
            </a:r>
            <a:r>
              <a:rPr lang="en-US" dirty="0">
                <a:solidFill>
                  <a:schemeClr val="accent3">
                    <a:lumMod val="50000"/>
                  </a:schemeClr>
                </a:solidFill>
                <a:latin typeface="Times New Roman" pitchFamily="18" charset="0"/>
                <a:cs typeface="Times New Roman" pitchFamily="18" charset="0"/>
              </a:rPr>
              <a:t> et al,  CARIES RESEARCH ,2004</a:t>
            </a:r>
          </a:p>
          <a:p>
            <a:pPr>
              <a:buFont typeface="Wingdings" pitchFamily="2" charset="2"/>
              <a:buChar char="v"/>
            </a:pPr>
            <a:r>
              <a:rPr lang="en-US" dirty="0">
                <a:latin typeface="Times New Roman" pitchFamily="18" charset="0"/>
                <a:cs typeface="Times New Roman" pitchFamily="18" charset="0"/>
              </a:rPr>
              <a:t> Using the metaphor of an iceberg, it can be seen that traditional methods of caries detection result in a vast quantity of undetected lesions. </a:t>
            </a:r>
          </a:p>
          <a:p>
            <a:pPr>
              <a:buFont typeface="Wingdings" pitchFamily="2" charset="2"/>
              <a:buChar char="v"/>
            </a:pPr>
            <a:r>
              <a:rPr lang="en-US" dirty="0">
                <a:latin typeface="Times New Roman" pitchFamily="18" charset="0"/>
                <a:cs typeface="Times New Roman" pitchFamily="18" charset="0"/>
              </a:rPr>
              <a:t>There is a clinical argument about the </a:t>
            </a:r>
            <a:r>
              <a:rPr lang="en-US" dirty="0" err="1">
                <a:latin typeface="Times New Roman" pitchFamily="18" charset="0"/>
                <a:cs typeface="Times New Roman" pitchFamily="18" charset="0"/>
              </a:rPr>
              <a:t>signiﬁcance</a:t>
            </a:r>
            <a:r>
              <a:rPr lang="en-US" dirty="0">
                <a:latin typeface="Times New Roman" pitchFamily="18" charset="0"/>
                <a:cs typeface="Times New Roman" pitchFamily="18" charset="0"/>
              </a:rPr>
              <a:t> of these lesions, with some authors believing that only a small percentage will progress to more severe disease, however, it is a undisputed fact that all </a:t>
            </a:r>
            <a:r>
              <a:rPr lang="en-US" dirty="0" err="1">
                <a:latin typeface="Times New Roman" pitchFamily="18" charset="0"/>
                <a:cs typeface="Times New Roman" pitchFamily="18" charset="0"/>
              </a:rPr>
              <a:t>cavitated</a:t>
            </a:r>
            <a:r>
              <a:rPr lang="en-US" dirty="0">
                <a:latin typeface="Times New Roman" pitchFamily="18" charset="0"/>
                <a:cs typeface="Times New Roman" pitchFamily="18" charset="0"/>
              </a:rPr>
              <a:t> lesions with extension in pulp began their natural history as an early lesion.</a:t>
            </a:r>
            <a:r>
              <a:rPr lang="en-US" dirty="0">
                <a:solidFill>
                  <a:schemeClr val="accent3">
                    <a:lumMod val="50000"/>
                  </a:schemeClr>
                </a:solidFill>
                <a:latin typeface="Times New Roman" pitchFamily="18" charset="0"/>
                <a:cs typeface="Times New Roman" pitchFamily="18" charset="0"/>
              </a:rPr>
              <a:t>                                                                                                                                                         </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1117949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0" y="0"/>
            <a:ext cx="6858000" cy="6858000"/>
          </a:xfrm>
        </p:spPr>
        <p:txBody>
          <a:bodyPr>
            <a:normAutofit/>
          </a:bodyPr>
          <a:lstStyle/>
          <a:p>
            <a:pPr lvl="0"/>
            <a:r>
              <a:rPr lang="en-US" sz="3200" b="1" dirty="0"/>
              <a:t>Old diagnostic tools:</a:t>
            </a:r>
            <a:endParaRPr lang="en-US" dirty="0"/>
          </a:p>
          <a:p>
            <a:pPr>
              <a:buFont typeface="Wingdings" pitchFamily="2" charset="2"/>
              <a:buChar char="Ø"/>
            </a:pPr>
            <a:r>
              <a:rPr lang="en-US" sz="2400" dirty="0">
                <a:latin typeface="Times New Roman" pitchFamily="18" charset="0"/>
                <a:cs typeface="Times New Roman" pitchFamily="18" charset="0"/>
              </a:rPr>
              <a:t>Visual method</a:t>
            </a:r>
          </a:p>
          <a:p>
            <a:pPr lvl="0">
              <a:buFont typeface="Wingdings" pitchFamily="2" charset="2"/>
              <a:buChar char="Ø"/>
            </a:pPr>
            <a:r>
              <a:rPr lang="en-US" sz="2400" dirty="0">
                <a:latin typeface="Times New Roman" pitchFamily="18" charset="0"/>
                <a:cs typeface="Times New Roman" pitchFamily="18" charset="0"/>
              </a:rPr>
              <a:t>With temporary elective tooth separation</a:t>
            </a:r>
          </a:p>
          <a:p>
            <a:pPr lvl="0">
              <a:buFont typeface="Wingdings" pitchFamily="2" charset="2"/>
              <a:buChar char="Ø"/>
            </a:pPr>
            <a:r>
              <a:rPr lang="en-US" sz="2400" dirty="0">
                <a:latin typeface="Times New Roman" pitchFamily="18" charset="0"/>
                <a:cs typeface="Times New Roman" pitchFamily="18" charset="0"/>
              </a:rPr>
              <a:t>With temporary elective tooth separation and impression of  </a:t>
            </a:r>
            <a:r>
              <a:rPr lang="en-US" sz="2400" dirty="0" err="1">
                <a:latin typeface="Times New Roman" pitchFamily="18" charset="0"/>
                <a:cs typeface="Times New Roman" pitchFamily="18" charset="0"/>
              </a:rPr>
              <a:t>axio</a:t>
            </a:r>
            <a:r>
              <a:rPr lang="en-US" sz="2400" dirty="0">
                <a:latin typeface="Times New Roman" pitchFamily="18" charset="0"/>
                <a:cs typeface="Times New Roman" pitchFamily="18" charset="0"/>
              </a:rPr>
              <a:t>-proximal lesion.</a:t>
            </a:r>
          </a:p>
          <a:p>
            <a:pPr>
              <a:buFont typeface="Wingdings" pitchFamily="2" charset="2"/>
              <a:buChar char="Ø"/>
            </a:pPr>
            <a:r>
              <a:rPr lang="en-US" sz="2400" dirty="0">
                <a:latin typeface="Times New Roman" pitchFamily="18" charset="0"/>
                <a:cs typeface="Times New Roman" pitchFamily="18" charset="0"/>
              </a:rPr>
              <a:t> Visual – tactile method with light, mirror and gentle probing </a:t>
            </a:r>
          </a:p>
          <a:p>
            <a:pPr>
              <a:buFont typeface="Wingdings" pitchFamily="2" charset="2"/>
              <a:buChar char="Ø"/>
            </a:pPr>
            <a:r>
              <a:rPr lang="en-US" sz="2400" dirty="0">
                <a:latin typeface="Times New Roman" pitchFamily="18" charset="0"/>
                <a:cs typeface="Times New Roman" pitchFamily="18" charset="0"/>
              </a:rPr>
              <a:t>Radiograph method.</a:t>
            </a:r>
          </a:p>
          <a:p>
            <a:pPr>
              <a:buFont typeface="Wingdings" pitchFamily="2" charset="2"/>
              <a:buChar char="Ø"/>
            </a:pPr>
            <a:r>
              <a:rPr lang="en-US" sz="2400" dirty="0">
                <a:latin typeface="Times New Roman" pitchFamily="18" charset="0"/>
                <a:cs typeface="Times New Roman" pitchFamily="18" charset="0"/>
              </a:rPr>
              <a:t>Caries </a:t>
            </a:r>
            <a:r>
              <a:rPr lang="en-US" sz="2400" dirty="0" err="1">
                <a:latin typeface="Times New Roman" pitchFamily="18" charset="0"/>
                <a:cs typeface="Times New Roman" pitchFamily="18" charset="0"/>
              </a:rPr>
              <a:t>acivity</a:t>
            </a:r>
            <a:r>
              <a:rPr lang="en-US" sz="2400" dirty="0">
                <a:latin typeface="Times New Roman" pitchFamily="18" charset="0"/>
                <a:cs typeface="Times New Roman" pitchFamily="18" charset="0"/>
              </a:rPr>
              <a:t> tests.</a:t>
            </a:r>
          </a:p>
          <a:p>
            <a:pPr lvl="0">
              <a:buFont typeface="Wingdings" pitchFamily="2" charset="2"/>
              <a:buChar char="Ø"/>
            </a:pPr>
            <a:r>
              <a:rPr lang="en-US" sz="2400" dirty="0">
                <a:latin typeface="Times New Roman" pitchFamily="18" charset="0"/>
                <a:cs typeface="Times New Roman" pitchFamily="18" charset="0"/>
              </a:rPr>
              <a:t>Dyes </a:t>
            </a:r>
          </a:p>
          <a:p>
            <a:pPr lvl="0">
              <a:buFont typeface="Wingdings" pitchFamily="2" charset="2"/>
              <a:buChar char="Ø"/>
            </a:pPr>
            <a:r>
              <a:rPr lang="en-US" sz="2400" dirty="0">
                <a:latin typeface="Times New Roman" pitchFamily="18" charset="0"/>
                <a:cs typeface="Times New Roman" pitchFamily="18" charset="0"/>
              </a:rPr>
              <a:t> Fiber-Optic </a:t>
            </a:r>
            <a:r>
              <a:rPr lang="en-US" sz="2400" dirty="0" err="1">
                <a:latin typeface="Times New Roman" pitchFamily="18" charset="0"/>
                <a:cs typeface="Times New Roman" pitchFamily="18" charset="0"/>
              </a:rPr>
              <a:t>Transllumination</a:t>
            </a:r>
            <a:r>
              <a:rPr lang="en-US" sz="2400" dirty="0">
                <a:latin typeface="Times New Roman" pitchFamily="18" charset="0"/>
                <a:cs typeface="Times New Roman" pitchFamily="18" charset="0"/>
              </a:rPr>
              <a:t> (FOTI)</a:t>
            </a:r>
          </a:p>
          <a:p>
            <a:pPr>
              <a:buNone/>
            </a:pPr>
            <a:r>
              <a:rPr lang="en-US" dirty="0"/>
              <a:t> </a:t>
            </a:r>
            <a:endParaRPr lang="en-US" sz="2400" dirty="0"/>
          </a:p>
          <a:p>
            <a:endParaRPr lang="en-US" dirty="0"/>
          </a:p>
          <a:p>
            <a:endParaRPr lang="en-US" dirty="0"/>
          </a:p>
        </p:txBody>
      </p:sp>
    </p:spTree>
    <p:extLst>
      <p:ext uri="{BB962C8B-B14F-4D97-AF65-F5344CB8AC3E}">
        <p14:creationId xmlns:p14="http://schemas.microsoft.com/office/powerpoint/2010/main" xmlns="" val="2556063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OLD TRENDS </a:t>
            </a:r>
            <a:r>
              <a:rPr lang="en-US" dirty="0"/>
              <a:t/>
            </a:r>
            <a:br>
              <a:rPr lang="en-US" dirty="0"/>
            </a:br>
            <a:endParaRPr lang="en-US" dirty="0"/>
          </a:p>
        </p:txBody>
      </p:sp>
      <p:sp>
        <p:nvSpPr>
          <p:cNvPr id="3" name="Content Placeholder 2"/>
          <p:cNvSpPr>
            <a:spLocks noGrp="1"/>
          </p:cNvSpPr>
          <p:nvPr>
            <p:ph idx="1"/>
          </p:nvPr>
        </p:nvSpPr>
        <p:spPr>
          <a:xfrm>
            <a:off x="2667004" y="914400"/>
            <a:ext cx="7897091" cy="5943600"/>
          </a:xfrm>
        </p:spPr>
        <p:txBody>
          <a:bodyPr>
            <a:normAutofit fontScale="92500" lnSpcReduction="20000"/>
          </a:bodyPr>
          <a:lstStyle/>
          <a:p>
            <a:pPr>
              <a:buFont typeface="Wingdings" pitchFamily="2" charset="2"/>
              <a:buChar char="v"/>
            </a:pPr>
            <a:r>
              <a:rPr lang="en-US" b="1" dirty="0">
                <a:solidFill>
                  <a:srgbClr val="0070C0"/>
                </a:solidFill>
              </a:rPr>
              <a:t>1. Visual detection </a:t>
            </a:r>
            <a:endParaRPr lang="en-US" dirty="0">
              <a:solidFill>
                <a:srgbClr val="0070C0"/>
              </a:solidFill>
            </a:endParaRPr>
          </a:p>
          <a:p>
            <a:pPr lvl="0">
              <a:buFont typeface="Wingdings" pitchFamily="2" charset="2"/>
              <a:buChar char="Ø"/>
            </a:pPr>
            <a:r>
              <a:rPr lang="en-US" dirty="0">
                <a:latin typeface="Times New Roman" pitchFamily="18" charset="0"/>
                <a:cs typeface="Times New Roman" pitchFamily="18" charset="0"/>
              </a:rPr>
              <a:t>Combination of light and mirror</a:t>
            </a:r>
          </a:p>
          <a:p>
            <a:pPr lvl="0">
              <a:buFont typeface="Wingdings" pitchFamily="2" charset="2"/>
              <a:buChar char="Ø"/>
            </a:pPr>
            <a:r>
              <a:rPr lang="en-US" dirty="0">
                <a:latin typeface="Times New Roman" pitchFamily="18" charset="0"/>
                <a:cs typeface="Times New Roman" pitchFamily="18" charset="0"/>
              </a:rPr>
              <a:t>Most commonly applied method </a:t>
            </a:r>
          </a:p>
          <a:p>
            <a:pPr lvl="0">
              <a:buFont typeface="Wingdings" pitchFamily="2" charset="2"/>
              <a:buChar char="Ø"/>
            </a:pPr>
            <a:r>
              <a:rPr lang="en-US" dirty="0">
                <a:latin typeface="Times New Roman" pitchFamily="18" charset="0"/>
                <a:cs typeface="Times New Roman" pitchFamily="18" charset="0"/>
              </a:rPr>
              <a:t>Sensitivity is low, specificity high </a:t>
            </a:r>
          </a:p>
          <a:p>
            <a:pPr lvl="0">
              <a:buFont typeface="Wingdings" pitchFamily="2" charset="2"/>
              <a:buChar char="Ø"/>
            </a:pPr>
            <a:r>
              <a:rPr lang="en-US" dirty="0">
                <a:latin typeface="Times New Roman" pitchFamily="18" charset="0"/>
                <a:cs typeface="Times New Roman" pitchFamily="18" charset="0"/>
              </a:rPr>
              <a:t>Major shortcoming is that this method is very limited for detecting non-</a:t>
            </a:r>
            <a:r>
              <a:rPr lang="en-US" dirty="0" err="1">
                <a:latin typeface="Times New Roman" pitchFamily="18" charset="0"/>
                <a:cs typeface="Times New Roman" pitchFamily="18" charset="0"/>
              </a:rPr>
              <a:t>cavitated</a:t>
            </a:r>
            <a:r>
              <a:rPr lang="en-US" dirty="0">
                <a:latin typeface="Times New Roman" pitchFamily="18" charset="0"/>
                <a:cs typeface="Times New Roman" pitchFamily="18" charset="0"/>
              </a:rPr>
              <a:t> lesions in dentin on the posterior </a:t>
            </a:r>
            <a:r>
              <a:rPr lang="en-US" dirty="0" err="1">
                <a:latin typeface="Times New Roman" pitchFamily="18" charset="0"/>
                <a:cs typeface="Times New Roman" pitchFamily="18" charset="0"/>
              </a:rPr>
              <a:t>approximal</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occlusal</a:t>
            </a:r>
            <a:r>
              <a:rPr lang="en-US" dirty="0">
                <a:latin typeface="Times New Roman" pitchFamily="18" charset="0"/>
                <a:cs typeface="Times New Roman" pitchFamily="18" charset="0"/>
              </a:rPr>
              <a:t> surface. </a:t>
            </a:r>
          </a:p>
          <a:p>
            <a:pPr>
              <a:buFont typeface="Wingdings" pitchFamily="2" charset="2"/>
              <a:buChar char="v"/>
            </a:pPr>
            <a:r>
              <a:rPr lang="en-US" b="1" dirty="0">
                <a:solidFill>
                  <a:srgbClr val="0070C0"/>
                </a:solidFill>
              </a:rPr>
              <a:t>2.  Tactile sensation with explorers </a:t>
            </a:r>
            <a:endParaRPr lang="en-US" dirty="0">
              <a:solidFill>
                <a:srgbClr val="0070C0"/>
              </a:solidFill>
            </a:endParaRPr>
          </a:p>
          <a:p>
            <a:pPr lvl="0">
              <a:buFont typeface="Wingdings" pitchFamily="2" charset="2"/>
              <a:buChar char="Ø"/>
            </a:pPr>
            <a:r>
              <a:rPr lang="en-US" dirty="0">
                <a:latin typeface="Times New Roman" pitchFamily="18" charset="0"/>
                <a:cs typeface="Times New Roman" pitchFamily="18" charset="0"/>
              </a:rPr>
              <a:t>Caries is diagnosed if tooth meets the ADA criteria of softened enamel that catches an explorer and resists its removal or allows the explorer to penetrate proximal surface under moderate to firm probing pressure. </a:t>
            </a:r>
          </a:p>
          <a:p>
            <a:pPr lvl="0">
              <a:buFont typeface="Wingdings" pitchFamily="2" charset="2"/>
              <a:buChar char="Ø"/>
            </a:pPr>
            <a:r>
              <a:rPr lang="en-US" dirty="0">
                <a:latin typeface="Times New Roman" pitchFamily="18" charset="0"/>
                <a:cs typeface="Times New Roman" pitchFamily="18" charset="0"/>
              </a:rPr>
              <a:t>In recent years, it has been shown that a sharp explorer may cause cavitations of intact surface enamel with sub surface demineralization and could force cariogenic </a:t>
            </a:r>
            <a:r>
              <a:rPr lang="en-US" dirty="0"/>
              <a:t>bacteria into depth of lesion. </a:t>
            </a:r>
          </a:p>
          <a:p>
            <a:pPr lvl="0"/>
            <a:endParaRPr lang="en-US" dirty="0"/>
          </a:p>
          <a:p>
            <a:pPr lvl="0"/>
            <a:endParaRPr lang="en-US" dirty="0"/>
          </a:p>
          <a:p>
            <a:endParaRPr lang="en-US" dirty="0"/>
          </a:p>
        </p:txBody>
      </p:sp>
    </p:spTree>
    <p:extLst>
      <p:ext uri="{BB962C8B-B14F-4D97-AF65-F5344CB8AC3E}">
        <p14:creationId xmlns:p14="http://schemas.microsoft.com/office/powerpoint/2010/main" xmlns="" val="3153296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0" y="228600"/>
            <a:ext cx="4171950" cy="6400800"/>
          </a:xfrm>
        </p:spPr>
        <p:txBody>
          <a:bodyPr>
            <a:normAutofit/>
          </a:bodyPr>
          <a:lstStyle/>
          <a:p>
            <a:r>
              <a:rPr lang="en-US" b="1" dirty="0">
                <a:solidFill>
                  <a:srgbClr val="0070C0"/>
                </a:solidFill>
              </a:rPr>
              <a:t>3.   Temporary elective tooth separation and impression </a:t>
            </a:r>
            <a:endParaRPr lang="en-US" dirty="0">
              <a:solidFill>
                <a:srgbClr val="0070C0"/>
              </a:solidFill>
            </a:endParaRPr>
          </a:p>
          <a:p>
            <a:pPr lvl="0"/>
            <a:r>
              <a:rPr lang="en-US" dirty="0">
                <a:latin typeface="Times New Roman" pitchFamily="18" charset="0"/>
                <a:cs typeface="Times New Roman" pitchFamily="18" charset="0"/>
              </a:rPr>
              <a:t>Using wedges and elastics </a:t>
            </a:r>
          </a:p>
          <a:p>
            <a:pPr lvl="0"/>
            <a:r>
              <a:rPr lang="en-US" dirty="0">
                <a:latin typeface="Times New Roman" pitchFamily="18" charset="0"/>
                <a:cs typeface="Times New Roman" pitchFamily="18" charset="0"/>
              </a:rPr>
              <a:t>Helps in assessing whether </a:t>
            </a:r>
            <a:r>
              <a:rPr lang="en-US" dirty="0" err="1">
                <a:latin typeface="Times New Roman" pitchFamily="18" charset="0"/>
                <a:cs typeface="Times New Roman" pitchFamily="18" charset="0"/>
              </a:rPr>
              <a:t>radiographically</a:t>
            </a:r>
            <a:r>
              <a:rPr lang="en-US" dirty="0">
                <a:latin typeface="Times New Roman" pitchFamily="18" charset="0"/>
                <a:cs typeface="Times New Roman" pitchFamily="18" charset="0"/>
              </a:rPr>
              <a:t> detectable </a:t>
            </a:r>
            <a:r>
              <a:rPr lang="en-US" dirty="0" err="1">
                <a:latin typeface="Times New Roman" pitchFamily="18" charset="0"/>
                <a:cs typeface="Times New Roman" pitchFamily="18" charset="0"/>
              </a:rPr>
              <a:t>approximal</a:t>
            </a:r>
            <a:r>
              <a:rPr lang="en-US" dirty="0">
                <a:latin typeface="Times New Roman" pitchFamily="18" charset="0"/>
                <a:cs typeface="Times New Roman" pitchFamily="18" charset="0"/>
              </a:rPr>
              <a:t> enamel and dentin lesions are </a:t>
            </a:r>
            <a:r>
              <a:rPr lang="en-US" dirty="0" err="1">
                <a:latin typeface="Times New Roman" pitchFamily="18" charset="0"/>
                <a:cs typeface="Times New Roman" pitchFamily="18" charset="0"/>
              </a:rPr>
              <a:t>cavitated</a:t>
            </a:r>
            <a:r>
              <a:rPr lang="en-US" dirty="0">
                <a:latin typeface="Times New Roman" pitchFamily="18" charset="0"/>
                <a:cs typeface="Times New Roman" pitchFamily="18" charset="0"/>
              </a:rPr>
              <a:t>. </a:t>
            </a:r>
          </a:p>
          <a:p>
            <a:pPr lvl="0"/>
            <a:r>
              <a:rPr lang="en-US" dirty="0">
                <a:latin typeface="Times New Roman" pitchFamily="18" charset="0"/>
                <a:cs typeface="Times New Roman" pitchFamily="18" charset="0"/>
              </a:rPr>
              <a:t>Combined with localized impression allows a more sensitive diagnosis of </a:t>
            </a:r>
            <a:r>
              <a:rPr lang="en-US" dirty="0" err="1">
                <a:latin typeface="Times New Roman" pitchFamily="18" charset="0"/>
                <a:cs typeface="Times New Roman" pitchFamily="18" charset="0"/>
              </a:rPr>
              <a:t>cavitation</a:t>
            </a:r>
            <a:r>
              <a:rPr lang="en-US" dirty="0">
                <a:latin typeface="Times New Roman" pitchFamily="18" charset="0"/>
                <a:cs typeface="Times New Roman" pitchFamily="18" charset="0"/>
              </a:rPr>
              <a:t>. </a:t>
            </a:r>
          </a:p>
          <a:p>
            <a:endParaRPr lang="en-US" dirty="0"/>
          </a:p>
        </p:txBody>
      </p:sp>
      <p:pic>
        <p:nvPicPr>
          <p:cNvPr id="4" name="Picture 4" descr="scan0136"/>
          <p:cNvPicPr>
            <a:picLocks noChangeAspect="1" noChangeArrowheads="1"/>
          </p:cNvPicPr>
          <p:nvPr/>
        </p:nvPicPr>
        <p:blipFill>
          <a:blip r:embed="rId2" cstate="print">
            <a:lum contrast="6000"/>
          </a:blip>
          <a:srcRect l="6555" t="36508" r="5118" b="1587"/>
          <a:stretch>
            <a:fillRect/>
          </a:stretch>
        </p:blipFill>
        <p:spPr>
          <a:xfrm>
            <a:off x="6724650" y="457200"/>
            <a:ext cx="2537154" cy="5638800"/>
          </a:xfrm>
          <a:prstGeom prst="rect">
            <a:avLst/>
          </a:prstGeom>
          <a:noFill/>
          <a:ln w="57150" cmpd="thickThin">
            <a:solidFill>
              <a:srgbClr val="000000"/>
            </a:solidFill>
          </a:ln>
        </p:spPr>
      </p:pic>
    </p:spTree>
    <p:extLst>
      <p:ext uri="{BB962C8B-B14F-4D97-AF65-F5344CB8AC3E}">
        <p14:creationId xmlns:p14="http://schemas.microsoft.com/office/powerpoint/2010/main" xmlns="" val="4183319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8119" y="0"/>
            <a:ext cx="8551718" cy="6807274"/>
          </a:xfrm>
        </p:spPr>
        <p:txBody>
          <a:bodyPr>
            <a:normAutofit/>
          </a:bodyPr>
          <a:lstStyle/>
          <a:p>
            <a:pPr>
              <a:buNone/>
            </a:pPr>
            <a:r>
              <a:rPr lang="en-US" b="1" dirty="0"/>
              <a:t>                                 </a:t>
            </a:r>
            <a:r>
              <a:rPr lang="en-US" b="1" dirty="0">
                <a:solidFill>
                  <a:srgbClr val="0070C0"/>
                </a:solidFill>
              </a:rPr>
              <a:t>4. </a:t>
            </a:r>
            <a:r>
              <a:rPr lang="en-US" sz="3200" b="1" dirty="0">
                <a:solidFill>
                  <a:srgbClr val="0070C0"/>
                </a:solidFill>
              </a:rPr>
              <a:t>RADIOGRAPHS </a:t>
            </a:r>
          </a:p>
          <a:p>
            <a:pPr lvl="0"/>
            <a:r>
              <a:rPr lang="en-US" sz="2000" dirty="0">
                <a:latin typeface="Times New Roman" pitchFamily="18" charset="0"/>
                <a:cs typeface="Times New Roman" pitchFamily="18" charset="0"/>
              </a:rPr>
              <a:t>Bitewing and Intra oral periapical radiographs commonly used. </a:t>
            </a:r>
          </a:p>
          <a:p>
            <a:pPr lvl="0"/>
            <a:r>
              <a:rPr lang="en-US" sz="2000" dirty="0">
                <a:latin typeface="Times New Roman" pitchFamily="18" charset="0"/>
                <a:cs typeface="Times New Roman" pitchFamily="18" charset="0"/>
              </a:rPr>
              <a:t>Also </a:t>
            </a:r>
            <a:r>
              <a:rPr lang="en-US" sz="2000" dirty="0" err="1">
                <a:latin typeface="Times New Roman" pitchFamily="18" charset="0"/>
                <a:cs typeface="Times New Roman" pitchFamily="18" charset="0"/>
              </a:rPr>
              <a:t>occlusal</a:t>
            </a:r>
            <a:r>
              <a:rPr lang="en-US" sz="2000" dirty="0">
                <a:latin typeface="Times New Roman" pitchFamily="18" charset="0"/>
                <a:cs typeface="Times New Roman" pitchFamily="18" charset="0"/>
              </a:rPr>
              <a:t> radiographs, panoramic radiographs  are sometimes indicated.</a:t>
            </a:r>
          </a:p>
          <a:p>
            <a:pPr lvl="0"/>
            <a:r>
              <a:rPr lang="en-US" sz="2000" dirty="0">
                <a:latin typeface="Times New Roman" pitchFamily="18" charset="0"/>
                <a:cs typeface="Times New Roman" pitchFamily="18" charset="0"/>
              </a:rPr>
              <a:t>The diagnostic yield that could be gained from a radiograph outweighs the potential adverse effects of exposure to radiation.</a:t>
            </a:r>
          </a:p>
          <a:p>
            <a:pPr marL="274320" indent="-274320" algn="ctr">
              <a:lnSpc>
                <a:spcPct val="80000"/>
              </a:lnSpc>
              <a:buFont typeface="Wingdings" pitchFamily="2" charset="2"/>
              <a:buChar char="Ø"/>
              <a:defRPr/>
            </a:pPr>
            <a:r>
              <a:rPr lang="en-US" sz="2000" b="1" i="1" dirty="0">
                <a:solidFill>
                  <a:srgbClr val="FF0000"/>
                </a:solidFill>
                <a:latin typeface="Times New Roman" pitchFamily="18" charset="0"/>
                <a:cs typeface="Times New Roman" pitchFamily="18" charset="0"/>
              </a:rPr>
              <a:t>The most useful intraoral radiographic tech for caries detection is the bitewing projection</a:t>
            </a:r>
          </a:p>
          <a:p>
            <a:pPr marL="274320" indent="-274320" algn="ctr">
              <a:lnSpc>
                <a:spcPct val="80000"/>
              </a:lnSpc>
              <a:buFont typeface="Wingdings" pitchFamily="2" charset="2"/>
              <a:buChar char="v"/>
              <a:defRPr/>
            </a:pPr>
            <a:r>
              <a:rPr lang="en-US" sz="2000" b="1" dirty="0">
                <a:solidFill>
                  <a:schemeClr val="tx2"/>
                </a:solidFill>
                <a:latin typeface="Times New Roman" pitchFamily="18" charset="0"/>
                <a:cs typeface="Times New Roman" pitchFamily="18" charset="0"/>
              </a:rPr>
              <a:t>Periapical radiographs may be equally </a:t>
            </a:r>
            <a:r>
              <a:rPr lang="en-US" sz="2000" b="1" dirty="0" err="1">
                <a:solidFill>
                  <a:schemeClr val="tx2"/>
                </a:solidFill>
                <a:latin typeface="Times New Roman" pitchFamily="18" charset="0"/>
                <a:cs typeface="Times New Roman" pitchFamily="18" charset="0"/>
              </a:rPr>
              <a:t>useful,however</a:t>
            </a:r>
            <a:r>
              <a:rPr lang="en-US" sz="2000" b="1" dirty="0">
                <a:solidFill>
                  <a:schemeClr val="tx2"/>
                </a:solidFill>
                <a:latin typeface="Times New Roman" pitchFamily="18" charset="0"/>
                <a:cs typeface="Times New Roman" pitchFamily="18" charset="0"/>
              </a:rPr>
              <a:t> they are, primarily prescribed for detecting changes in periapical region.</a:t>
            </a:r>
          </a:p>
          <a:p>
            <a:pPr lvl="0"/>
            <a:endParaRPr lang="en-US" sz="2400" dirty="0"/>
          </a:p>
          <a:p>
            <a:endParaRPr lang="en-US" dirty="0"/>
          </a:p>
        </p:txBody>
      </p:sp>
      <p:pic>
        <p:nvPicPr>
          <p:cNvPr id="4" name="Picture 13"/>
          <p:cNvPicPr>
            <a:picLocks noChangeAspect="1" noChangeArrowheads="1"/>
          </p:cNvPicPr>
          <p:nvPr/>
        </p:nvPicPr>
        <p:blipFill>
          <a:blip r:embed="rId2">
            <a:lum bright="-18000" contrast="30000"/>
          </a:blip>
          <a:srcRect/>
          <a:stretch>
            <a:fillRect/>
          </a:stretch>
        </p:blipFill>
        <p:spPr>
          <a:xfrm>
            <a:off x="4012774" y="3225634"/>
            <a:ext cx="2948677" cy="2981517"/>
          </a:xfrm>
          <a:prstGeom prst="rect">
            <a:avLst/>
          </a:prstGeom>
        </p:spPr>
      </p:pic>
    </p:spTree>
    <p:extLst>
      <p:ext uri="{BB962C8B-B14F-4D97-AF65-F5344CB8AC3E}">
        <p14:creationId xmlns:p14="http://schemas.microsoft.com/office/powerpoint/2010/main" xmlns="" val="358840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94971" y="609603"/>
            <a:ext cx="9260115" cy="1103091"/>
          </a:xfrm>
        </p:spPr>
        <p:txBody>
          <a:bodyPr>
            <a:normAutofit/>
          </a:bodyPr>
          <a:lstStyle/>
          <a:p>
            <a:r>
              <a:rPr lang="en-US" b="1" dirty="0">
                <a:solidFill>
                  <a:schemeClr val="tx1"/>
                </a:solidFill>
                <a:effectLst/>
                <a:latin typeface="Times New Roman" panose="02020603050405020304" pitchFamily="18" charset="0"/>
                <a:cs typeface="Times New Roman" panose="02020603050405020304" pitchFamily="18" charset="0"/>
              </a:rPr>
              <a:t>Specific learning Objectives </a:t>
            </a:r>
            <a:endParaRPr lang="en-US" sz="3100" b="1" dirty="0">
              <a:effectLst/>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469539256"/>
              </p:ext>
            </p:extLst>
          </p:nvPr>
        </p:nvGraphicFramePr>
        <p:xfrm>
          <a:off x="711201" y="2612570"/>
          <a:ext cx="10232570" cy="1817996"/>
        </p:xfrm>
        <a:graphic>
          <a:graphicData uri="http://schemas.openxmlformats.org/drawingml/2006/table">
            <a:tbl>
              <a:tblPr firstRow="1" bandRow="1">
                <a:tableStyleId>{5C22544A-7EE6-4342-B048-85BDC9FD1C3A}</a:tableStyleId>
              </a:tblPr>
              <a:tblGrid>
                <a:gridCol w="2700665">
                  <a:extLst>
                    <a:ext uri="{9D8B030D-6E8A-4147-A177-3AD203B41FA5}">
                      <a16:colId xmlns="" xmlns:a16="http://schemas.microsoft.com/office/drawing/2014/main" val="946123654"/>
                    </a:ext>
                  </a:extLst>
                </a:gridCol>
                <a:gridCol w="4459236">
                  <a:extLst>
                    <a:ext uri="{9D8B030D-6E8A-4147-A177-3AD203B41FA5}">
                      <a16:colId xmlns="" xmlns:a16="http://schemas.microsoft.com/office/drawing/2014/main" val="2411658997"/>
                    </a:ext>
                  </a:extLst>
                </a:gridCol>
                <a:gridCol w="3072669">
                  <a:extLst>
                    <a:ext uri="{9D8B030D-6E8A-4147-A177-3AD203B41FA5}">
                      <a16:colId xmlns="" xmlns:a16="http://schemas.microsoft.com/office/drawing/2014/main" val="3411213719"/>
                    </a:ext>
                  </a:extLst>
                </a:gridCol>
              </a:tblGrid>
              <a:tr h="454499">
                <a:tc>
                  <a:txBody>
                    <a:bodyPr/>
                    <a:lstStyle/>
                    <a:p>
                      <a:r>
                        <a:rPr lang="en-US" dirty="0"/>
                        <a:t>Core areas* </a:t>
                      </a:r>
                    </a:p>
                  </a:txBody>
                  <a:tcPr/>
                </a:tc>
                <a:tc>
                  <a:txBody>
                    <a:bodyPr/>
                    <a:lstStyle/>
                    <a:p>
                      <a:r>
                        <a:rPr lang="en-US" dirty="0"/>
                        <a:t>Domain</a:t>
                      </a:r>
                      <a:r>
                        <a:rPr lang="en-US" baseline="0" dirty="0"/>
                        <a:t> **</a:t>
                      </a:r>
                      <a:endParaRPr lang="en-US" dirty="0"/>
                    </a:p>
                  </a:txBody>
                  <a:tcPr/>
                </a:tc>
                <a:tc>
                  <a:txBody>
                    <a:bodyPr/>
                    <a:lstStyle/>
                    <a:p>
                      <a:r>
                        <a:rPr lang="en-US" dirty="0"/>
                        <a:t>Category #</a:t>
                      </a:r>
                    </a:p>
                  </a:txBody>
                  <a:tcPr/>
                </a:tc>
                <a:extLst>
                  <a:ext uri="{0D108BD9-81ED-4DB2-BD59-A6C34878D82A}">
                    <a16:rowId xmlns="" xmlns:a16="http://schemas.microsoft.com/office/drawing/2014/main" val="868424398"/>
                  </a:ext>
                </a:extLst>
              </a:tr>
              <a:tr h="454499">
                <a:tc>
                  <a:txBody>
                    <a:bodyPr/>
                    <a:lstStyle/>
                    <a:p>
                      <a:r>
                        <a:rPr lang="en-US" dirty="0" smtClean="0"/>
                        <a:t>Zones</a:t>
                      </a:r>
                      <a:r>
                        <a:rPr lang="en-US" baseline="0" dirty="0" smtClean="0"/>
                        <a:t> of dental caries</a:t>
                      </a:r>
                      <a:endParaRPr lang="en-US" dirty="0"/>
                    </a:p>
                  </a:txBody>
                  <a:tcPr/>
                </a:tc>
                <a:tc>
                  <a:txBody>
                    <a:bodyPr/>
                    <a:lstStyle/>
                    <a:p>
                      <a:r>
                        <a:rPr lang="en-US" dirty="0"/>
                        <a:t>Cognitive </a:t>
                      </a:r>
                    </a:p>
                  </a:txBody>
                  <a:tcPr/>
                </a:tc>
                <a:tc>
                  <a:txBody>
                    <a:bodyPr/>
                    <a:lstStyle/>
                    <a:p>
                      <a:r>
                        <a:rPr lang="en-US" dirty="0"/>
                        <a:t>Must know</a:t>
                      </a:r>
                    </a:p>
                  </a:txBody>
                  <a:tcPr/>
                </a:tc>
                <a:extLst>
                  <a:ext uri="{0D108BD9-81ED-4DB2-BD59-A6C34878D82A}">
                    <a16:rowId xmlns="" xmlns:a16="http://schemas.microsoft.com/office/drawing/2014/main" val="3586572506"/>
                  </a:ext>
                </a:extLst>
              </a:tr>
              <a:tr h="454499">
                <a:tc>
                  <a:txBody>
                    <a:bodyPr/>
                    <a:lstStyle/>
                    <a:p>
                      <a:r>
                        <a:rPr lang="en-US" dirty="0" smtClean="0"/>
                        <a:t>Caries</a:t>
                      </a:r>
                      <a:r>
                        <a:rPr lang="en-US" baseline="0" dirty="0" smtClean="0"/>
                        <a:t> activity test</a:t>
                      </a:r>
                      <a:endParaRPr lang="en-US" dirty="0"/>
                    </a:p>
                  </a:txBody>
                  <a:tcPr/>
                </a:tc>
                <a:tc>
                  <a:txBody>
                    <a:bodyPr/>
                    <a:lstStyle/>
                    <a:p>
                      <a:r>
                        <a:rPr lang="en-US" dirty="0"/>
                        <a:t>Cognitive </a:t>
                      </a:r>
                    </a:p>
                  </a:txBody>
                  <a:tcPr/>
                </a:tc>
                <a:tc>
                  <a:txBody>
                    <a:bodyPr/>
                    <a:lstStyle/>
                    <a:p>
                      <a:r>
                        <a:rPr lang="en-US" dirty="0"/>
                        <a:t>Must know</a:t>
                      </a:r>
                    </a:p>
                  </a:txBody>
                  <a:tcPr/>
                </a:tc>
                <a:extLst>
                  <a:ext uri="{0D108BD9-81ED-4DB2-BD59-A6C34878D82A}">
                    <a16:rowId xmlns="" xmlns:a16="http://schemas.microsoft.com/office/drawing/2014/main" val="2359924706"/>
                  </a:ext>
                </a:extLst>
              </a:tr>
              <a:tr h="454499">
                <a:tc>
                  <a:txBody>
                    <a:bodyPr/>
                    <a:lstStyle/>
                    <a:p>
                      <a:r>
                        <a:rPr lang="en-US" dirty="0"/>
                        <a:t>Caries diagnosis</a:t>
                      </a:r>
                    </a:p>
                  </a:txBody>
                  <a:tcPr/>
                </a:tc>
                <a:tc>
                  <a:txBody>
                    <a:bodyPr/>
                    <a:lstStyle/>
                    <a:p>
                      <a:r>
                        <a:rPr lang="en-US" dirty="0"/>
                        <a:t>Psychomotor </a:t>
                      </a:r>
                    </a:p>
                  </a:txBody>
                  <a:tcPr/>
                </a:tc>
                <a:tc>
                  <a:txBody>
                    <a:bodyPr/>
                    <a:lstStyle/>
                    <a:p>
                      <a:r>
                        <a:rPr lang="en-US" dirty="0"/>
                        <a:t>Must know</a:t>
                      </a:r>
                    </a:p>
                  </a:txBody>
                  <a:tcPr/>
                </a:tc>
                <a:extLst>
                  <a:ext uri="{0D108BD9-81ED-4DB2-BD59-A6C34878D82A}">
                    <a16:rowId xmlns="" xmlns:a16="http://schemas.microsoft.com/office/drawing/2014/main" val="2577297493"/>
                  </a:ext>
                </a:extLst>
              </a:tr>
            </a:tbl>
          </a:graphicData>
        </a:graphic>
      </p:graphicFrame>
      <p:sp>
        <p:nvSpPr>
          <p:cNvPr id="3" name="TextBox 2"/>
          <p:cNvSpPr txBox="1"/>
          <p:nvPr/>
        </p:nvSpPr>
        <p:spPr>
          <a:xfrm>
            <a:off x="856343" y="4743275"/>
            <a:ext cx="8287656"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*Subtopic of importance</a:t>
            </a:r>
          </a:p>
          <a:p>
            <a:pPr marL="285750" indent="-285750">
              <a:buFont typeface="Arial" panose="020B0604020202020204" pitchFamily="34" charset="0"/>
              <a:buChar char="•"/>
            </a:pPr>
            <a:r>
              <a:rPr lang="en-US" sz="2800" dirty="0"/>
              <a:t>**  Cognitive, Psychomotor   or Affective </a:t>
            </a:r>
          </a:p>
          <a:p>
            <a:pPr marL="285750" indent="-285750">
              <a:buFont typeface="Arial" panose="020B0604020202020204" pitchFamily="34" charset="0"/>
              <a:buChar char="•"/>
            </a:pPr>
            <a:r>
              <a:rPr lang="en-US" sz="2800" dirty="0"/>
              <a:t># Must know , Nice to know  &amp; Desire to know </a:t>
            </a:r>
          </a:p>
          <a:p>
            <a:r>
              <a:rPr lang="en-US" sz="2800" dirty="0"/>
              <a:t>( Table to be prepared as per the above format )</a:t>
            </a:r>
          </a:p>
        </p:txBody>
      </p:sp>
      <p:sp>
        <p:nvSpPr>
          <p:cNvPr id="4" name="Rectangle 3"/>
          <p:cNvSpPr/>
          <p:nvPr/>
        </p:nvSpPr>
        <p:spPr>
          <a:xfrm>
            <a:off x="1175656" y="1878767"/>
            <a:ext cx="9797143"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At the end of this presentation the learner is expected to know ;</a:t>
            </a:r>
            <a:endParaRPr lang="en-US" sz="2800" dirty="0"/>
          </a:p>
        </p:txBody>
      </p:sp>
      <p:sp>
        <p:nvSpPr>
          <p:cNvPr id="5" name="Slide Number Placeholder 4"/>
          <p:cNvSpPr>
            <a:spLocks noGrp="1"/>
          </p:cNvSpPr>
          <p:nvPr>
            <p:ph type="sldNum" sz="quarter" idx="12"/>
          </p:nvPr>
        </p:nvSpPr>
        <p:spPr/>
        <p:txBody>
          <a:bodyPr/>
          <a:lstStyle/>
          <a:p>
            <a:fld id="{72795863-2509-495E-A4D3-2D1EB08AA326}" type="slidenum">
              <a:rPr lang="en-US" smtClean="0"/>
              <a:pPr/>
              <a:t>2</a:t>
            </a:fld>
            <a:endParaRPr lang="en-US"/>
          </a:p>
        </p:txBody>
      </p:sp>
    </p:spTree>
    <p:extLst>
      <p:ext uri="{BB962C8B-B14F-4D97-AF65-F5344CB8AC3E}">
        <p14:creationId xmlns:p14="http://schemas.microsoft.com/office/powerpoint/2010/main" xmlns="" val="1570988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26"/>
          <p:cNvSpPr>
            <a:spLocks noGrp="1" noChangeArrowheads="1"/>
          </p:cNvSpPr>
          <p:nvPr>
            <p:ph type="title"/>
          </p:nvPr>
        </p:nvSpPr>
        <p:spPr>
          <a:xfrm>
            <a:off x="3213764" y="-95535"/>
            <a:ext cx="5314950" cy="723332"/>
          </a:xfrm>
        </p:spPr>
        <p:txBody>
          <a:bodyPr>
            <a:normAutofit fontScale="90000"/>
          </a:bodyPr>
          <a:lstStyle/>
          <a:p>
            <a:pPr algn="ctr" eaLnBrk="1" hangingPunct="1"/>
            <a:r>
              <a:rPr lang="en-US" sz="3200" dirty="0"/>
              <a:t/>
            </a:r>
            <a:br>
              <a:rPr lang="en-US" sz="3200" dirty="0"/>
            </a:br>
            <a:r>
              <a:rPr lang="en-US" sz="3200" dirty="0">
                <a:solidFill>
                  <a:srgbClr val="FF0000"/>
                </a:solidFill>
                <a:latin typeface="Georgia" pitchFamily="18" charset="0"/>
              </a:rPr>
              <a:t>DIGITAL RADIOGRAPHY</a:t>
            </a:r>
            <a:r>
              <a:rPr lang="en-US" dirty="0">
                <a:solidFill>
                  <a:srgbClr val="FF0000"/>
                </a:solidFill>
                <a:latin typeface="Georgia" pitchFamily="18" charset="0"/>
              </a:rPr>
              <a:t> </a:t>
            </a:r>
          </a:p>
        </p:txBody>
      </p:sp>
      <p:sp>
        <p:nvSpPr>
          <p:cNvPr id="69635" name="Rectangle 1027"/>
          <p:cNvSpPr>
            <a:spLocks noGrp="1" noChangeArrowheads="1"/>
          </p:cNvSpPr>
          <p:nvPr>
            <p:ph idx="1"/>
          </p:nvPr>
        </p:nvSpPr>
        <p:spPr>
          <a:xfrm>
            <a:off x="2152650" y="1020406"/>
            <a:ext cx="7886700" cy="5837594"/>
          </a:xfrm>
        </p:spPr>
        <p:txBody>
          <a:bodyPr>
            <a:normAutofit fontScale="92500"/>
          </a:bodyPr>
          <a:lstStyle/>
          <a:p>
            <a:pPr eaLnBrk="1" hangingPunct="1"/>
            <a:r>
              <a:rPr lang="en-US" sz="2200" dirty="0">
                <a:latin typeface="Times New Roman" pitchFamily="18" charset="0"/>
                <a:cs typeface="Times New Roman" pitchFamily="18" charset="0"/>
              </a:rPr>
              <a:t>Introduced by Dr. </a:t>
            </a:r>
            <a:r>
              <a:rPr lang="en-US" sz="2200" dirty="0" err="1">
                <a:latin typeface="Times New Roman" pitchFamily="18" charset="0"/>
                <a:cs typeface="Times New Roman" pitchFamily="18" charset="0"/>
              </a:rPr>
              <a:t>Francos</a:t>
            </a:r>
            <a:r>
              <a:rPr lang="en-US" sz="2200" dirty="0">
                <a:latin typeface="Times New Roman" pitchFamily="18" charset="0"/>
                <a:cs typeface="Times New Roman" pitchFamily="18" charset="0"/>
              </a:rPr>
              <a:t> in 1989.</a:t>
            </a:r>
          </a:p>
          <a:p>
            <a:pPr eaLnBrk="1" hangingPunct="1"/>
            <a:r>
              <a:rPr lang="en-US" sz="2200" dirty="0">
                <a:latin typeface="Times New Roman" pitchFamily="18" charset="0"/>
                <a:cs typeface="Times New Roman" pitchFamily="18" charset="0"/>
              </a:rPr>
              <a:t>A digital image is an image that is recorded with a non-film receptor. </a:t>
            </a:r>
            <a:r>
              <a:rPr lang="en-US" sz="2200" dirty="0">
                <a:solidFill>
                  <a:srgbClr val="00B050"/>
                </a:solidFill>
                <a:latin typeface="Times New Roman" pitchFamily="18" charset="0"/>
                <a:cs typeface="Times New Roman" pitchFamily="18" charset="0"/>
              </a:rPr>
              <a:t>Digital imaging is the result of X-ray interaction with electrons in electronic sensor pixels, conversion of analog data to digital data, computer processing, &amp; displays of the visible image on a computer screen</a:t>
            </a:r>
            <a:r>
              <a:rPr lang="en-US" sz="2200" dirty="0">
                <a:solidFill>
                  <a:srgbClr val="FF0000"/>
                </a:solidFill>
                <a:latin typeface="Times New Roman" pitchFamily="18" charset="0"/>
                <a:cs typeface="Times New Roman" pitchFamily="18" charset="0"/>
              </a:rPr>
              <a:t>.</a:t>
            </a:r>
          </a:p>
          <a:p>
            <a:pPr eaLnBrk="1" hangingPunct="1"/>
            <a:r>
              <a:rPr lang="en-US" sz="2200" dirty="0">
                <a:latin typeface="Times New Roman" pitchFamily="18" charset="0"/>
                <a:cs typeface="Times New Roman" pitchFamily="18" charset="0"/>
              </a:rPr>
              <a:t>Components include X-ray source,  electronic sensor, a digital interface card, a computer with an analog- to- digital converter (ADC), a screen Monitor, software, &amp; a printer.</a:t>
            </a:r>
          </a:p>
          <a:p>
            <a:r>
              <a:rPr lang="en-US" dirty="0">
                <a:latin typeface="Times New Roman" pitchFamily="18" charset="0"/>
                <a:cs typeface="Times New Roman" pitchFamily="18" charset="0"/>
              </a:rPr>
              <a:t>Two of well established receptor systems available are</a:t>
            </a:r>
          </a:p>
          <a:p>
            <a:pPr marL="609600" indent="-609600">
              <a:buFont typeface="Wingdings" pitchFamily="2" charset="2"/>
              <a:buAutoNum type="arabicPeriod"/>
            </a:pPr>
            <a:r>
              <a:rPr lang="en-US" i="1" dirty="0">
                <a:solidFill>
                  <a:schemeClr val="folHlink"/>
                </a:solidFill>
                <a:latin typeface="Times New Roman" pitchFamily="18" charset="0"/>
                <a:cs typeface="Times New Roman" pitchFamily="18" charset="0"/>
              </a:rPr>
              <a:t>The charge coupled device </a:t>
            </a:r>
            <a:r>
              <a:rPr lang="en-US" i="1" dirty="0">
                <a:latin typeface="Times New Roman" pitchFamily="18" charset="0"/>
                <a:cs typeface="Times New Roman" pitchFamily="18" charset="0"/>
              </a:rPr>
              <a:t>(CCD)</a:t>
            </a:r>
          </a:p>
          <a:p>
            <a:pPr marL="609600" indent="-609600">
              <a:buFont typeface="Wingdings" pitchFamily="2" charset="2"/>
              <a:buAutoNum type="arabicPeriod"/>
            </a:pPr>
            <a:r>
              <a:rPr lang="en-US" i="1" dirty="0">
                <a:solidFill>
                  <a:schemeClr val="folHlink"/>
                </a:solidFill>
                <a:latin typeface="Times New Roman" pitchFamily="18" charset="0"/>
                <a:cs typeface="Times New Roman" pitchFamily="18" charset="0"/>
              </a:rPr>
              <a:t>The storage phosphor image plate </a:t>
            </a:r>
            <a:r>
              <a:rPr lang="en-US" i="1" dirty="0">
                <a:latin typeface="Times New Roman" pitchFamily="18" charset="0"/>
                <a:cs typeface="Times New Roman" pitchFamily="18" charset="0"/>
              </a:rPr>
              <a:t>(PSP)</a:t>
            </a:r>
          </a:p>
          <a:p>
            <a:pPr marL="0" indent="0">
              <a:buNone/>
            </a:pPr>
            <a:endParaRPr lang="en-US" dirty="0">
              <a:latin typeface="Times New Roman" pitchFamily="18" charset="0"/>
              <a:cs typeface="Times New Roman" pitchFamily="18" charset="0"/>
            </a:endParaRPr>
          </a:p>
          <a:p>
            <a:r>
              <a:rPr lang="en-US" sz="2400" dirty="0">
                <a:solidFill>
                  <a:schemeClr val="folHlink"/>
                </a:solidFill>
                <a:latin typeface="Times New Roman" pitchFamily="18" charset="0"/>
                <a:cs typeface="Times New Roman" pitchFamily="18" charset="0"/>
              </a:rPr>
              <a:t>In CCD systems , a wire connects the sensor and the computer , and the </a:t>
            </a:r>
            <a:r>
              <a:rPr lang="en-US" sz="2400" dirty="0">
                <a:solidFill>
                  <a:srgbClr val="69E2FF"/>
                </a:solidFill>
                <a:latin typeface="Times New Roman" pitchFamily="18" charset="0"/>
                <a:cs typeface="Times New Roman" pitchFamily="18" charset="0"/>
              </a:rPr>
              <a:t>image is displayed almost immediately</a:t>
            </a:r>
            <a:r>
              <a:rPr lang="en-US" sz="2400" dirty="0">
                <a:solidFill>
                  <a:schemeClr val="folHlink"/>
                </a:solidFill>
                <a:latin typeface="Times New Roman" pitchFamily="18" charset="0"/>
                <a:cs typeface="Times New Roman" pitchFamily="18" charset="0"/>
              </a:rPr>
              <a:t> on computer monitor after exposure of the sensor.</a:t>
            </a:r>
          </a:p>
          <a:p>
            <a:pPr marL="0" indent="0">
              <a:buNone/>
            </a:pPr>
            <a:endParaRPr lang="en-US" sz="2400" dirty="0">
              <a:latin typeface="Georgia" pitchFamily="18" charset="0"/>
            </a:endParaRPr>
          </a:p>
          <a:p>
            <a:endParaRPr lang="en-US" sz="2400" dirty="0">
              <a:solidFill>
                <a:schemeClr val="bg2"/>
              </a:solidFill>
              <a:latin typeface="Calibri" panose="020F0502020204030204" pitchFamily="34" charset="0"/>
            </a:endParaRPr>
          </a:p>
          <a:p>
            <a:pPr eaLnBrk="1" hangingPunct="1"/>
            <a:endParaRPr lang="en-US" dirty="0">
              <a:latin typeface="Georgia" pitchFamily="18" charset="0"/>
            </a:endParaRPr>
          </a:p>
        </p:txBody>
      </p:sp>
    </p:spTree>
    <p:extLst>
      <p:ext uri="{BB962C8B-B14F-4D97-AF65-F5344CB8AC3E}">
        <p14:creationId xmlns:p14="http://schemas.microsoft.com/office/powerpoint/2010/main" xmlns="" val="364973082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a:xfrm>
            <a:off x="2952750" y="0"/>
            <a:ext cx="6172200" cy="762000"/>
          </a:xfrm>
        </p:spPr>
        <p:txBody>
          <a:bodyPr/>
          <a:lstStyle/>
          <a:p>
            <a:pPr algn="ctr"/>
            <a:r>
              <a:rPr lang="en-US" sz="3600" dirty="0">
                <a:solidFill>
                  <a:srgbClr val="0070C0"/>
                </a:solidFill>
                <a:latin typeface="Georgia" pitchFamily="18" charset="0"/>
              </a:rPr>
              <a:t>4. XERORADIOGRAPHY</a:t>
            </a:r>
          </a:p>
        </p:txBody>
      </p:sp>
      <p:sp>
        <p:nvSpPr>
          <p:cNvPr id="67592" name="Rectangle 8"/>
          <p:cNvSpPr>
            <a:spLocks noGrp="1" noChangeArrowheads="1"/>
          </p:cNvSpPr>
          <p:nvPr>
            <p:ph idx="1"/>
          </p:nvPr>
        </p:nvSpPr>
        <p:spPr>
          <a:xfrm>
            <a:off x="2527111" y="982645"/>
            <a:ext cx="8045354" cy="5875361"/>
          </a:xfrm>
        </p:spPr>
        <p:txBody>
          <a:bodyPr>
            <a:normAutofit/>
          </a:bodyPr>
          <a:lstStyle/>
          <a:p>
            <a:pPr>
              <a:buFont typeface="Wingdings" pitchFamily="2" charset="2"/>
              <a:buChar char="]"/>
            </a:pPr>
            <a:r>
              <a:rPr lang="en-US" sz="2000" dirty="0">
                <a:latin typeface="Times New Roman" pitchFamily="18" charset="0"/>
                <a:cs typeface="Times New Roman" pitchFamily="18" charset="0"/>
              </a:rPr>
              <a:t>It is similar to photocopy machine</a:t>
            </a:r>
          </a:p>
          <a:p>
            <a:pPr>
              <a:buFont typeface="Wingdings" pitchFamily="2" charset="2"/>
              <a:buChar char="]"/>
            </a:pPr>
            <a:r>
              <a:rPr lang="en-IN" sz="2000" dirty="0">
                <a:latin typeface="Times New Roman" panose="02020603050405020304" pitchFamily="18" charset="0"/>
                <a:cs typeface="Times New Roman" panose="02020603050405020304" pitchFamily="18" charset="0"/>
              </a:rPr>
              <a:t>picture of the body is recorded on paper rather than on film.</a:t>
            </a:r>
            <a:r>
              <a:rPr lang="en-IN"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buFont typeface="Wingdings" pitchFamily="2" charset="2"/>
              <a:buChar char="]"/>
            </a:pPr>
            <a:r>
              <a:rPr lang="en-US" sz="2000" dirty="0">
                <a:latin typeface="Times New Roman" pitchFamily="18" charset="0"/>
                <a:cs typeface="Times New Roman" pitchFamily="18" charset="0"/>
              </a:rPr>
              <a:t>Consists of Aluminum plate coated with selenium which provides a uniform electrostatic charge</a:t>
            </a:r>
          </a:p>
          <a:p>
            <a:pPr>
              <a:buFont typeface="Wingdings" pitchFamily="2" charset="2"/>
              <a:buChar char="]"/>
            </a:pPr>
            <a:r>
              <a:rPr lang="en-US" sz="2000" dirty="0">
                <a:latin typeface="Times New Roman" pitchFamily="18" charset="0"/>
                <a:cs typeface="Times New Roman" pitchFamily="18" charset="0"/>
              </a:rPr>
              <a:t>X- rays </a:t>
            </a:r>
            <a:r>
              <a:rPr lang="en-US" sz="2000" dirty="0">
                <a:latin typeface="Times New Roman" pitchFamily="18" charset="0"/>
                <a:cs typeface="Times New Roman" pitchFamily="18" charset="0"/>
                <a:sym typeface="Symbol" pitchFamily="18" charset="2"/>
              </a:rPr>
              <a:t> selective discharge of particles  </a:t>
            </a:r>
            <a:r>
              <a:rPr lang="en-US" sz="2000" i="1" dirty="0">
                <a:solidFill>
                  <a:schemeClr val="accent2"/>
                </a:solidFill>
                <a:latin typeface="Times New Roman" pitchFamily="18" charset="0"/>
                <a:cs typeface="Times New Roman" pitchFamily="18" charset="0"/>
                <a:sym typeface="Symbol" pitchFamily="18" charset="2"/>
              </a:rPr>
              <a:t>Latent image</a:t>
            </a:r>
          </a:p>
          <a:p>
            <a:pPr>
              <a:buFont typeface="Wingdings" pitchFamily="2" charset="2"/>
              <a:buChar char="]"/>
            </a:pPr>
            <a:r>
              <a:rPr lang="en-US" sz="2000" dirty="0">
                <a:latin typeface="Times New Roman" pitchFamily="18" charset="0"/>
                <a:cs typeface="Times New Roman" pitchFamily="18" charset="0"/>
                <a:sym typeface="Symbol" pitchFamily="18" charset="2"/>
              </a:rPr>
              <a:t>Processing unit: Latent image  positive image</a:t>
            </a:r>
          </a:p>
          <a:p>
            <a:pPr>
              <a:buFont typeface="Wingdings" pitchFamily="2" charset="2"/>
              <a:buChar char="]"/>
            </a:pPr>
            <a:r>
              <a:rPr lang="en-US" sz="2000" dirty="0">
                <a:latin typeface="Times New Roman" pitchFamily="18" charset="0"/>
                <a:cs typeface="Times New Roman" pitchFamily="18" charset="0"/>
                <a:sym typeface="Symbol" pitchFamily="18" charset="2"/>
              </a:rPr>
              <a:t>Very good</a:t>
            </a:r>
            <a:r>
              <a:rPr lang="en-US" sz="2000" dirty="0">
                <a:solidFill>
                  <a:schemeClr val="accent2"/>
                </a:solidFill>
                <a:latin typeface="Times New Roman" pitchFamily="18" charset="0"/>
                <a:cs typeface="Times New Roman" pitchFamily="18" charset="0"/>
                <a:sym typeface="Symbol" pitchFamily="18" charset="2"/>
              </a:rPr>
              <a:t> </a:t>
            </a:r>
            <a:r>
              <a:rPr lang="en-US" sz="2000" i="1" dirty="0">
                <a:solidFill>
                  <a:schemeClr val="accent2"/>
                </a:solidFill>
                <a:latin typeface="Times New Roman" pitchFamily="18" charset="0"/>
                <a:cs typeface="Times New Roman" pitchFamily="18" charset="0"/>
                <a:sym typeface="Symbol" pitchFamily="18" charset="2"/>
              </a:rPr>
              <a:t>Edge enhancement</a:t>
            </a:r>
            <a:r>
              <a:rPr lang="en-US" sz="2000" dirty="0">
                <a:solidFill>
                  <a:schemeClr val="accent2"/>
                </a:solidFill>
                <a:latin typeface="Times New Roman" pitchFamily="18" charset="0"/>
                <a:cs typeface="Times New Roman" pitchFamily="18" charset="0"/>
                <a:sym typeface="Symbol" pitchFamily="18" charset="2"/>
              </a:rPr>
              <a:t> </a:t>
            </a:r>
            <a:r>
              <a:rPr lang="en-US" sz="2000" dirty="0">
                <a:latin typeface="Times New Roman" pitchFamily="18" charset="0"/>
                <a:cs typeface="Times New Roman" pitchFamily="18" charset="0"/>
                <a:sym typeface="Symbol" pitchFamily="18" charset="2"/>
              </a:rPr>
              <a:t>i.e.,</a:t>
            </a:r>
            <a:r>
              <a:rPr lang="en-US" sz="2000" dirty="0">
                <a:solidFill>
                  <a:schemeClr val="accent2"/>
                </a:solidFill>
                <a:latin typeface="Times New Roman" pitchFamily="18" charset="0"/>
                <a:cs typeface="Times New Roman" pitchFamily="18" charset="0"/>
                <a:sym typeface="Symbol" pitchFamily="18" charset="2"/>
              </a:rPr>
              <a:t>  </a:t>
            </a:r>
            <a:r>
              <a:rPr lang="en-US" sz="2000" dirty="0">
                <a:latin typeface="Times New Roman" pitchFamily="18" charset="0"/>
                <a:cs typeface="Times New Roman" pitchFamily="18" charset="0"/>
                <a:sym typeface="Symbol" pitchFamily="18" charset="2"/>
              </a:rPr>
              <a:t>differentiating areas with different densities</a:t>
            </a:r>
          </a:p>
          <a:p>
            <a:pPr>
              <a:buFont typeface="Wingdings" pitchFamily="2" charset="2"/>
              <a:buChar char="]"/>
            </a:pPr>
            <a:r>
              <a:rPr lang="en-US" sz="2000" dirty="0">
                <a:latin typeface="Times New Roman" pitchFamily="18" charset="0"/>
                <a:cs typeface="Times New Roman" pitchFamily="18" charset="0"/>
                <a:sym typeface="Symbol" pitchFamily="18" charset="2"/>
              </a:rPr>
              <a:t>Wide </a:t>
            </a:r>
            <a:r>
              <a:rPr lang="en-US" sz="2000" dirty="0" err="1">
                <a:latin typeface="Times New Roman" pitchFamily="18" charset="0"/>
                <a:cs typeface="Times New Roman" pitchFamily="18" charset="0"/>
                <a:sym typeface="Symbol" pitchFamily="18" charset="2"/>
              </a:rPr>
              <a:t>lattitude</a:t>
            </a:r>
            <a:r>
              <a:rPr lang="en-US" sz="2000" dirty="0">
                <a:latin typeface="Times New Roman" pitchFamily="18" charset="0"/>
                <a:cs typeface="Times New Roman" pitchFamily="18" charset="0"/>
                <a:sym typeface="Symbol" pitchFamily="18" charset="2"/>
              </a:rPr>
              <a:t> of exposure</a:t>
            </a:r>
          </a:p>
          <a:p>
            <a:pPr>
              <a:buFont typeface="Wingdings" pitchFamily="2" charset="2"/>
              <a:buChar char="]"/>
            </a:pPr>
            <a:endParaRPr lang="en-US" sz="2000" dirty="0">
              <a:latin typeface="Times New Roman" pitchFamily="18" charset="0"/>
              <a:cs typeface="Times New Roman" pitchFamily="18" charset="0"/>
              <a:sym typeface="Symbol" pitchFamily="18" charset="2"/>
            </a:endParaRPr>
          </a:p>
          <a:p>
            <a:pPr>
              <a:buFont typeface="Wingdings" pitchFamily="2" charset="2"/>
              <a:buChar char="]"/>
            </a:pPr>
            <a:endParaRPr lang="en-US" sz="2000" dirty="0">
              <a:latin typeface="Times New Roman" pitchFamily="18" charset="0"/>
              <a:cs typeface="Times New Roman" pitchFamily="18" charset="0"/>
              <a:sym typeface="Symbol" pitchFamily="18" charset="2"/>
            </a:endParaRPr>
          </a:p>
          <a:p>
            <a:pPr>
              <a:buNone/>
            </a:pPr>
            <a:endParaRPr lang="en-IN" sz="2000" dirty="0"/>
          </a:p>
          <a:p>
            <a:pPr marL="0" indent="0">
              <a:buNone/>
            </a:pPr>
            <a:endParaRPr lang="en-US" sz="1050" dirty="0">
              <a:solidFill>
                <a:srgbClr val="FF0000"/>
              </a:solidFill>
            </a:endParaRPr>
          </a:p>
          <a:p>
            <a:pPr marL="0" indent="0">
              <a:buNone/>
            </a:pPr>
            <a:endParaRPr lang="en-US" sz="2000" dirty="0">
              <a:latin typeface="Georgia" pitchFamily="18" charset="0"/>
              <a:sym typeface="Symbol" pitchFamily="18" charset="2"/>
            </a:endParaRPr>
          </a:p>
          <a:p>
            <a:pPr>
              <a:buFont typeface="Wingdings" pitchFamily="2" charset="2"/>
              <a:buChar char="]"/>
            </a:pPr>
            <a:endParaRPr lang="en-US" sz="1800" dirty="0">
              <a:solidFill>
                <a:schemeClr val="accent2"/>
              </a:solidFill>
            </a:endParaRPr>
          </a:p>
          <a:p>
            <a:pPr>
              <a:buFont typeface="Wingdings" pitchFamily="2" charset="2"/>
              <a:buChar char="]"/>
            </a:pPr>
            <a:endParaRPr lang="en-US" sz="1800" i="1" dirty="0">
              <a:solidFill>
                <a:schemeClr val="accent2"/>
              </a:solidFill>
            </a:endParaRPr>
          </a:p>
          <a:p>
            <a:pPr>
              <a:buFont typeface="Wingdings" pitchFamily="2" charset="2"/>
              <a:buNone/>
            </a:pPr>
            <a:endParaRPr lang="en-US" sz="1800" dirty="0"/>
          </a:p>
        </p:txBody>
      </p:sp>
      <p:sp>
        <p:nvSpPr>
          <p:cNvPr id="67587" name="Rectangle 3"/>
          <p:cNvSpPr>
            <a:spLocks noChangeArrowheads="1"/>
          </p:cNvSpPr>
          <p:nvPr/>
        </p:nvSpPr>
        <p:spPr bwMode="auto">
          <a:xfrm>
            <a:off x="5488781" y="2524125"/>
            <a:ext cx="6858000" cy="369332"/>
          </a:xfrm>
          <a:prstGeom prst="rect">
            <a:avLst/>
          </a:prstGeom>
          <a:noFill/>
          <a:ln w="12700" cap="sq">
            <a:noFill/>
            <a:miter lim="800000"/>
            <a:headEnd type="none" w="sm" len="sm"/>
            <a:tailEnd type="none" w="sm" len="sm"/>
          </a:ln>
        </p:spPr>
        <p:txBody>
          <a:bodyPr>
            <a:spAutoFit/>
          </a:bodyPr>
          <a:lstStyle/>
          <a:p>
            <a:endParaRPr lang="en-IN">
              <a:solidFill>
                <a:prstClr val="black"/>
              </a:solidFill>
              <a:latin typeface="Calibri"/>
            </a:endParaRPr>
          </a:p>
        </p:txBody>
      </p:sp>
      <p:sp>
        <p:nvSpPr>
          <p:cNvPr id="67588" name="Rectangle 4"/>
          <p:cNvSpPr>
            <a:spLocks noChangeArrowheads="1"/>
          </p:cNvSpPr>
          <p:nvPr/>
        </p:nvSpPr>
        <p:spPr bwMode="auto">
          <a:xfrm>
            <a:off x="5278041" y="2676525"/>
            <a:ext cx="6858000" cy="369332"/>
          </a:xfrm>
          <a:prstGeom prst="rect">
            <a:avLst/>
          </a:prstGeom>
          <a:noFill/>
          <a:ln w="12700" cap="sq">
            <a:noFill/>
            <a:miter lim="800000"/>
            <a:headEnd type="none" w="sm" len="sm"/>
            <a:tailEnd type="none" w="sm" len="sm"/>
          </a:ln>
        </p:spPr>
        <p:txBody>
          <a:bodyPr>
            <a:spAutoFit/>
          </a:bodyPr>
          <a:lstStyle/>
          <a:p>
            <a:endParaRPr lang="en-IN">
              <a:solidFill>
                <a:prstClr val="black"/>
              </a:solidFill>
              <a:latin typeface="Calibri"/>
            </a:endParaRPr>
          </a:p>
        </p:txBody>
      </p:sp>
      <p:sp>
        <p:nvSpPr>
          <p:cNvPr id="67589" name="Rectangle 5"/>
          <p:cNvSpPr>
            <a:spLocks noChangeArrowheads="1"/>
          </p:cNvSpPr>
          <p:nvPr/>
        </p:nvSpPr>
        <p:spPr bwMode="auto">
          <a:xfrm>
            <a:off x="5438775" y="2557463"/>
            <a:ext cx="6858000" cy="369332"/>
          </a:xfrm>
          <a:prstGeom prst="rect">
            <a:avLst/>
          </a:prstGeom>
          <a:noFill/>
          <a:ln w="12700" cap="sq">
            <a:noFill/>
            <a:miter lim="800000"/>
            <a:headEnd type="none" w="sm" len="sm"/>
            <a:tailEnd type="none" w="sm" len="sm"/>
          </a:ln>
        </p:spPr>
        <p:txBody>
          <a:bodyPr>
            <a:spAutoFit/>
          </a:bodyPr>
          <a:lstStyle/>
          <a:p>
            <a:endParaRPr lang="en-IN">
              <a:solidFill>
                <a:prstClr val="black"/>
              </a:solidFill>
              <a:latin typeface="Calibri"/>
            </a:endParaRPr>
          </a:p>
        </p:txBody>
      </p:sp>
      <p:sp>
        <p:nvSpPr>
          <p:cNvPr id="67590" name="Rectangle 6"/>
          <p:cNvSpPr>
            <a:spLocks noChangeArrowheads="1"/>
          </p:cNvSpPr>
          <p:nvPr/>
        </p:nvSpPr>
        <p:spPr bwMode="auto">
          <a:xfrm>
            <a:off x="5306616" y="2695575"/>
            <a:ext cx="6858000" cy="369332"/>
          </a:xfrm>
          <a:prstGeom prst="rect">
            <a:avLst/>
          </a:prstGeom>
          <a:noFill/>
          <a:ln w="12700" cap="sq">
            <a:noFill/>
            <a:miter lim="800000"/>
            <a:headEnd type="none" w="sm" len="sm"/>
            <a:tailEnd type="none" w="sm" len="sm"/>
          </a:ln>
        </p:spPr>
        <p:txBody>
          <a:bodyPr>
            <a:spAutoFit/>
          </a:bodyPr>
          <a:lstStyle/>
          <a:p>
            <a:endParaRPr lang="en-IN">
              <a:solidFill>
                <a:prstClr val="black"/>
              </a:solidFill>
              <a:latin typeface="Calibri"/>
            </a:endParaRPr>
          </a:p>
        </p:txBody>
      </p:sp>
      <p:sp>
        <p:nvSpPr>
          <p:cNvPr id="67591" name="Rectangle 7"/>
          <p:cNvSpPr>
            <a:spLocks noChangeArrowheads="1"/>
          </p:cNvSpPr>
          <p:nvPr/>
        </p:nvSpPr>
        <p:spPr bwMode="auto">
          <a:xfrm>
            <a:off x="5420916" y="2433638"/>
            <a:ext cx="6858000" cy="369332"/>
          </a:xfrm>
          <a:prstGeom prst="rect">
            <a:avLst/>
          </a:prstGeom>
          <a:noFill/>
          <a:ln w="12700" cap="sq">
            <a:noFill/>
            <a:miter lim="800000"/>
            <a:headEnd type="none" w="sm" len="sm"/>
            <a:tailEnd type="none" w="sm" len="sm"/>
          </a:ln>
        </p:spPr>
        <p:txBody>
          <a:bodyPr>
            <a:spAutoFit/>
          </a:bodyPr>
          <a:lstStyle/>
          <a:p>
            <a:endParaRPr lang="en-IN">
              <a:solidFill>
                <a:prstClr val="black"/>
              </a:solidFill>
              <a:latin typeface="Calibri"/>
            </a:endParaRPr>
          </a:p>
        </p:txBody>
      </p:sp>
    </p:spTree>
    <p:extLst>
      <p:ext uri="{BB962C8B-B14F-4D97-AF65-F5344CB8AC3E}">
        <p14:creationId xmlns:p14="http://schemas.microsoft.com/office/powerpoint/2010/main" xmlns="" val="1234567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22730"/>
            <a:ext cx="7886700" cy="1718056"/>
          </a:xfrm>
        </p:spPr>
        <p:txBody>
          <a:bodyPr>
            <a:normAutofit fontScale="90000"/>
          </a:bodyPr>
          <a:lstStyle/>
          <a:p>
            <a:pPr marL="228600" indent="-228600">
              <a:spcBef>
                <a:spcPts val="1000"/>
              </a:spcBef>
            </a:pPr>
            <a:r>
              <a:rPr lang="en-US" sz="4000" b="1" dirty="0">
                <a:solidFill>
                  <a:srgbClr val="0070C0"/>
                </a:solidFill>
                <a:latin typeface="Calibri" panose="020F0502020204030204"/>
                <a:ea typeface="+mn-ea"/>
                <a:cs typeface="+mn-cs"/>
              </a:rPr>
              <a:t>5.   CARIES DETECTOR DYES. </a:t>
            </a:r>
            <a:r>
              <a:rPr lang="en-US" sz="4000" b="1" dirty="0">
                <a:solidFill>
                  <a:prstClr val="black"/>
                </a:solidFill>
                <a:latin typeface="Calibri" panose="020F0502020204030204"/>
                <a:ea typeface="+mn-ea"/>
                <a:cs typeface="+mn-cs"/>
              </a:rPr>
              <a:t/>
            </a:r>
            <a:br>
              <a:rPr lang="en-US" sz="4000" b="1" dirty="0">
                <a:solidFill>
                  <a:prstClr val="black"/>
                </a:solidFill>
                <a:latin typeface="Calibri" panose="020F0502020204030204"/>
                <a:ea typeface="+mn-ea"/>
                <a:cs typeface="+mn-cs"/>
              </a:rPr>
            </a:br>
            <a:r>
              <a:rPr lang="en-US" sz="2200" dirty="0">
                <a:solidFill>
                  <a:prstClr val="black"/>
                </a:solidFill>
                <a:latin typeface="Times New Roman" pitchFamily="18" charset="0"/>
                <a:ea typeface="+mn-ea"/>
                <a:cs typeface="Times New Roman" pitchFamily="18" charset="0"/>
              </a:rPr>
              <a:t>Van de </a:t>
            </a:r>
            <a:r>
              <a:rPr lang="en-US" sz="2200" dirty="0" err="1">
                <a:solidFill>
                  <a:prstClr val="black"/>
                </a:solidFill>
                <a:latin typeface="Times New Roman" pitchFamily="18" charset="0"/>
                <a:ea typeface="+mn-ea"/>
                <a:cs typeface="Times New Roman" pitchFamily="18" charset="0"/>
              </a:rPr>
              <a:t>Rijke</a:t>
            </a:r>
            <a:r>
              <a:rPr lang="en-US" sz="2200" dirty="0">
                <a:solidFill>
                  <a:prstClr val="black"/>
                </a:solidFill>
                <a:latin typeface="Times New Roman" pitchFamily="18" charset="0"/>
                <a:ea typeface="+mn-ea"/>
                <a:cs typeface="Times New Roman" pitchFamily="18" charset="0"/>
              </a:rPr>
              <a:t> (1991) reviewed the use of dyes in </a:t>
            </a:r>
            <a:r>
              <a:rPr lang="en-US" sz="2200" dirty="0" err="1">
                <a:solidFill>
                  <a:prstClr val="black"/>
                </a:solidFill>
                <a:latin typeface="Times New Roman" pitchFamily="18" charset="0"/>
                <a:ea typeface="+mn-ea"/>
                <a:cs typeface="Times New Roman" pitchFamily="18" charset="0"/>
              </a:rPr>
              <a:t>cariology</a:t>
            </a:r>
            <a:r>
              <a:rPr lang="en-US" sz="2200" dirty="0">
                <a:solidFill>
                  <a:prstClr val="black"/>
                </a:solidFill>
                <a:latin typeface="Times New Roman" pitchFamily="18" charset="0"/>
                <a:ea typeface="+mn-ea"/>
                <a:cs typeface="Times New Roman" pitchFamily="18" charset="0"/>
              </a:rPr>
              <a:t> </a:t>
            </a:r>
            <a:br>
              <a:rPr lang="en-US" sz="2200" dirty="0">
                <a:solidFill>
                  <a:prstClr val="black"/>
                </a:solidFill>
                <a:latin typeface="Times New Roman" pitchFamily="18" charset="0"/>
                <a:ea typeface="+mn-ea"/>
                <a:cs typeface="Times New Roman" pitchFamily="18" charset="0"/>
              </a:rPr>
            </a:br>
            <a:r>
              <a:rPr lang="en-US" sz="2200" dirty="0">
                <a:solidFill>
                  <a:prstClr val="black"/>
                </a:solidFill>
                <a:latin typeface="Times New Roman" pitchFamily="18" charset="0"/>
                <a:ea typeface="+mn-ea"/>
                <a:cs typeface="Times New Roman" pitchFamily="18" charset="0"/>
              </a:rPr>
              <a:t>Used clinically to differentiate between outer carious dentin and inner affected dentin </a:t>
            </a:r>
            <a:br>
              <a:rPr lang="en-US" sz="2200" dirty="0">
                <a:solidFill>
                  <a:prstClr val="black"/>
                </a:solidFill>
                <a:latin typeface="Times New Roman" pitchFamily="18" charset="0"/>
                <a:ea typeface="+mn-ea"/>
                <a:cs typeface="Times New Roman" pitchFamily="18" charset="0"/>
              </a:rPr>
            </a:br>
            <a:r>
              <a:rPr lang="en-US" sz="2200" dirty="0">
                <a:solidFill>
                  <a:prstClr val="black"/>
                </a:solidFill>
                <a:latin typeface="Times New Roman" pitchFamily="18" charset="0"/>
                <a:ea typeface="+mn-ea"/>
                <a:cs typeface="Times New Roman" pitchFamily="18" charset="0"/>
              </a:rPr>
              <a:t>Outer carious dentin is distinctly stained. </a:t>
            </a:r>
            <a:r>
              <a:rPr lang="en-US" sz="2200" dirty="0">
                <a:solidFill>
                  <a:prstClr val="black"/>
                </a:solidFill>
                <a:latin typeface="Calibri" panose="020F0502020204030204"/>
                <a:ea typeface="+mn-ea"/>
                <a:cs typeface="+mn-cs"/>
              </a:rPr>
              <a:t/>
            </a:r>
            <a:br>
              <a:rPr lang="en-US" sz="2200" dirty="0">
                <a:solidFill>
                  <a:prstClr val="black"/>
                </a:solidFill>
                <a:latin typeface="Calibri" panose="020F0502020204030204"/>
                <a:ea typeface="+mn-ea"/>
                <a:cs typeface="+mn-cs"/>
              </a:rPr>
            </a:br>
            <a:endParaRPr lang="en-IN" sz="2200" dirty="0"/>
          </a:p>
        </p:txBody>
      </p:sp>
      <p:sp>
        <p:nvSpPr>
          <p:cNvPr id="3" name="Content Placeholder 2"/>
          <p:cNvSpPr>
            <a:spLocks noGrp="1"/>
          </p:cNvSpPr>
          <p:nvPr>
            <p:ph sz="half" idx="1"/>
          </p:nvPr>
        </p:nvSpPr>
        <p:spPr>
          <a:xfrm>
            <a:off x="1976005" y="2047298"/>
            <a:ext cx="3886200" cy="4351338"/>
          </a:xfrm>
        </p:spPr>
        <p:txBody>
          <a:bodyPr>
            <a:normAutofit fontScale="85000" lnSpcReduction="20000"/>
          </a:bodyPr>
          <a:lstStyle/>
          <a:p>
            <a:pPr lvl="0">
              <a:buFont typeface="Wingdings" pitchFamily="2" charset="2"/>
              <a:buChar char="v"/>
            </a:pPr>
            <a:r>
              <a:rPr lang="en-US" b="1" dirty="0"/>
              <a:t>Fluorescent</a:t>
            </a:r>
            <a:endParaRPr lang="en-US" dirty="0"/>
          </a:p>
          <a:p>
            <a:pPr marL="514350" indent="-514350">
              <a:buFont typeface="+mj-lt"/>
              <a:buAutoNum type="alphaUcPeriod"/>
            </a:pPr>
            <a:r>
              <a:rPr lang="en-US" dirty="0" err="1">
                <a:latin typeface="Times New Roman" pitchFamily="18" charset="0"/>
                <a:cs typeface="Times New Roman" pitchFamily="18" charset="0"/>
              </a:rPr>
              <a:t>Fluorol</a:t>
            </a:r>
            <a:r>
              <a:rPr lang="en-US" dirty="0">
                <a:latin typeface="Times New Roman" pitchFamily="18" charset="0"/>
                <a:cs typeface="Times New Roman" pitchFamily="18" charset="0"/>
              </a:rPr>
              <a:t> 7 GA - sodium fluorescein            </a:t>
            </a:r>
          </a:p>
          <a:p>
            <a:pPr marL="514350" indent="-514350">
              <a:buFont typeface="+mj-lt"/>
              <a:buAutoNum type="alphaUcPeriod"/>
            </a:pPr>
            <a:r>
              <a:rPr lang="en-US" dirty="0" err="1">
                <a:latin typeface="Times New Roman" pitchFamily="18" charset="0"/>
                <a:cs typeface="Times New Roman" pitchFamily="18" charset="0"/>
              </a:rPr>
              <a:t>Zyglo</a:t>
            </a:r>
            <a:r>
              <a:rPr lang="en-US" dirty="0">
                <a:latin typeface="Times New Roman" pitchFamily="18" charset="0"/>
                <a:cs typeface="Times New Roman" pitchFamily="18" charset="0"/>
              </a:rPr>
              <a:t> ZL -22, </a:t>
            </a:r>
            <a:r>
              <a:rPr lang="en-US" dirty="0" err="1">
                <a:latin typeface="Times New Roman" pitchFamily="18" charset="0"/>
                <a:cs typeface="Times New Roman" pitchFamily="18" charset="0"/>
              </a:rPr>
              <a:t>pyrromethene</a:t>
            </a:r>
            <a:r>
              <a:rPr lang="en-US" dirty="0">
                <a:latin typeface="Times New Roman" pitchFamily="18" charset="0"/>
                <a:cs typeface="Times New Roman" pitchFamily="18" charset="0"/>
              </a:rPr>
              <a:t> 556.</a:t>
            </a:r>
          </a:p>
          <a:p>
            <a:pPr marL="0" indent="0">
              <a:buNone/>
            </a:pPr>
            <a:r>
              <a:rPr lang="en-US" dirty="0"/>
              <a:t> </a:t>
            </a:r>
          </a:p>
          <a:p>
            <a:pPr lvl="0">
              <a:buFont typeface="Wingdings" pitchFamily="2" charset="2"/>
              <a:buChar char="v"/>
            </a:pPr>
            <a:r>
              <a:rPr lang="it-IT" b="1" dirty="0"/>
              <a:t>Non fluorescent </a:t>
            </a:r>
            <a:endParaRPr lang="en-US" dirty="0"/>
          </a:p>
          <a:p>
            <a:pPr>
              <a:buFont typeface="Wingdings" pitchFamily="2" charset="2"/>
              <a:buChar char="Ø"/>
            </a:pPr>
            <a:r>
              <a:rPr lang="it-IT" dirty="0">
                <a:latin typeface="Times New Roman" pitchFamily="18" charset="0"/>
                <a:cs typeface="Times New Roman" pitchFamily="18" charset="0"/>
              </a:rPr>
              <a:t>1% acid red in propylene glycol </a:t>
            </a:r>
            <a:endParaRPr lang="en-US" dirty="0">
              <a:latin typeface="Times New Roman" pitchFamily="18" charset="0"/>
              <a:cs typeface="Times New Roman" pitchFamily="18" charset="0"/>
            </a:endParaRPr>
          </a:p>
          <a:p>
            <a:pPr>
              <a:buFont typeface="Wingdings" pitchFamily="2" charset="2"/>
              <a:buChar char="Ø"/>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Carsolen</a:t>
            </a:r>
            <a:r>
              <a:rPr lang="en-US" dirty="0">
                <a:latin typeface="Times New Roman" pitchFamily="18" charset="0"/>
                <a:cs typeface="Times New Roman" pitchFamily="18" charset="0"/>
              </a:rPr>
              <a:t> green </a:t>
            </a:r>
          </a:p>
          <a:p>
            <a:pPr>
              <a:buFont typeface="Wingdings" pitchFamily="2" charset="2"/>
              <a:buChar char="Ø"/>
            </a:pPr>
            <a:r>
              <a:rPr lang="en-US" dirty="0" err="1">
                <a:latin typeface="Times New Roman" pitchFamily="18" charset="0"/>
                <a:cs typeface="Times New Roman" pitchFamily="18" charset="0"/>
              </a:rPr>
              <a:t>Lissamine</a:t>
            </a:r>
            <a:r>
              <a:rPr lang="en-US" dirty="0">
                <a:latin typeface="Times New Roman" pitchFamily="18" charset="0"/>
                <a:cs typeface="Times New Roman" pitchFamily="18" charset="0"/>
              </a:rPr>
              <a:t> blue </a:t>
            </a:r>
          </a:p>
          <a:p>
            <a:pPr>
              <a:buNone/>
            </a:pPr>
            <a:r>
              <a:rPr lang="en-US" dirty="0"/>
              <a:t> </a:t>
            </a:r>
          </a:p>
          <a:p>
            <a:endParaRPr lang="en-US" dirty="0"/>
          </a:p>
        </p:txBody>
      </p:sp>
      <p:pic>
        <p:nvPicPr>
          <p:cNvPr id="5" name="Content Placeholder 4"/>
          <p:cNvPicPr>
            <a:picLocks noGrp="1" noChangeAspect="1"/>
          </p:cNvPicPr>
          <p:nvPr>
            <p:ph sz="half" idx="2"/>
          </p:nvPr>
        </p:nvPicPr>
        <p:blipFill>
          <a:blip r:embed="rId2"/>
          <a:stretch>
            <a:fillRect/>
          </a:stretch>
        </p:blipFill>
        <p:spPr>
          <a:xfrm>
            <a:off x="6153150" y="2377437"/>
            <a:ext cx="3886200" cy="3247714"/>
          </a:xfrm>
          <a:prstGeom prst="rect">
            <a:avLst/>
          </a:prstGeom>
        </p:spPr>
      </p:pic>
    </p:spTree>
    <p:extLst>
      <p:ext uri="{BB962C8B-B14F-4D97-AF65-F5344CB8AC3E}">
        <p14:creationId xmlns:p14="http://schemas.microsoft.com/office/powerpoint/2010/main" xmlns="" val="1538015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0"/>
            <a:ext cx="8832272" cy="1143000"/>
          </a:xfrm>
        </p:spPr>
        <p:txBody>
          <a:bodyPr>
            <a:noAutofit/>
          </a:bodyPr>
          <a:lstStyle/>
          <a:p>
            <a:pPr>
              <a:defRPr/>
            </a:pPr>
            <a:r>
              <a:rPr lang="en-US" sz="2800" dirty="0">
                <a:solidFill>
                  <a:srgbClr val="0070C0"/>
                </a:solidFill>
                <a:latin typeface="Georgia" pitchFamily="18" charset="0"/>
              </a:rPr>
              <a:t>6.  ENHANCED VISUAL TECHNIQUES: FIBEROPTIC TRANSILLUMINATION (FOTI)</a:t>
            </a:r>
            <a:endParaRPr lang="en-IN" sz="2800" dirty="0">
              <a:solidFill>
                <a:srgbClr val="0070C0"/>
              </a:solidFill>
            </a:endParaRPr>
          </a:p>
        </p:txBody>
      </p:sp>
      <p:sp>
        <p:nvSpPr>
          <p:cNvPr id="3" name="Content Placeholder 2"/>
          <p:cNvSpPr>
            <a:spLocks noGrp="1"/>
          </p:cNvSpPr>
          <p:nvPr>
            <p:ph idx="1"/>
          </p:nvPr>
        </p:nvSpPr>
        <p:spPr>
          <a:xfrm>
            <a:off x="1819240" y="1233355"/>
            <a:ext cx="7886700" cy="4351338"/>
          </a:xfrm>
        </p:spPr>
        <p:txBody>
          <a:bodyPr>
            <a:normAutofit fontScale="92500"/>
          </a:bodyPr>
          <a:lstStyle/>
          <a:p>
            <a:pPr marL="274320" indent="-274320">
              <a:buFont typeface="Wingdings 2"/>
              <a:buChar char=""/>
              <a:defRPr/>
            </a:pPr>
            <a:r>
              <a:rPr lang="en-IN" dirty="0">
                <a:latin typeface="Times New Roman" pitchFamily="18" charset="0"/>
                <a:cs typeface="Times New Roman" pitchFamily="18" charset="0"/>
              </a:rPr>
              <a:t>The basis of visual inspection of caries is based upon the phenomenon of light scattering. </a:t>
            </a:r>
          </a:p>
          <a:p>
            <a:pPr marL="274320" indent="-274320">
              <a:buFont typeface="Wingdings 2"/>
              <a:buChar char=""/>
              <a:defRPr/>
            </a:pPr>
            <a:r>
              <a:rPr lang="en-IN" dirty="0">
                <a:latin typeface="Times New Roman" pitchFamily="18" charset="0"/>
                <a:cs typeface="Times New Roman" pitchFamily="18" charset="0"/>
              </a:rPr>
              <a:t>When enamel is disrupted, for example in the presence of demineralisation, the penetrating photons of light are scattered which results in an optical disruption. In normal, visible light, this appears as a ‘whiter’ area—the so called white spot</a:t>
            </a:r>
          </a:p>
          <a:p>
            <a:pPr marL="274320" indent="-274320">
              <a:buFont typeface="Wingdings 2"/>
              <a:buChar char=""/>
              <a:defRPr/>
            </a:pPr>
            <a:r>
              <a:rPr lang="en-IN" dirty="0">
                <a:latin typeface="Times New Roman" pitchFamily="18" charset="0"/>
                <a:cs typeface="Times New Roman" pitchFamily="18" charset="0"/>
              </a:rPr>
              <a:t>Fibre optic </a:t>
            </a:r>
            <a:r>
              <a:rPr lang="en-IN" dirty="0" err="1">
                <a:latin typeface="Times New Roman" pitchFamily="18" charset="0"/>
                <a:cs typeface="Times New Roman" pitchFamily="18" charset="0"/>
              </a:rPr>
              <a:t>transillumination</a:t>
            </a:r>
            <a:r>
              <a:rPr lang="en-IN" dirty="0">
                <a:latin typeface="Times New Roman" pitchFamily="18" charset="0"/>
                <a:cs typeface="Times New Roman" pitchFamily="18" charset="0"/>
              </a:rPr>
              <a:t> takes advantage of these optical properties of enamel and enhances them by using a high intensity white light. The scattering effect can be seen as shadows in enamel and dentine</a:t>
            </a:r>
          </a:p>
        </p:txBody>
      </p:sp>
      <p:sp>
        <p:nvSpPr>
          <p:cNvPr id="4" name="Rectangle 3"/>
          <p:cNvSpPr/>
          <p:nvPr/>
        </p:nvSpPr>
        <p:spPr>
          <a:xfrm>
            <a:off x="1630981" y="5573081"/>
            <a:ext cx="1970412" cy="523220"/>
          </a:xfrm>
          <a:prstGeom prst="rect">
            <a:avLst/>
          </a:prstGeom>
        </p:spPr>
        <p:txBody>
          <a:bodyPr wrap="none">
            <a:spAutoFit/>
          </a:bodyPr>
          <a:lstStyle/>
          <a:p>
            <a:pPr algn="ctr"/>
            <a:r>
              <a:rPr lang="en-US" sz="2800" b="1" u="sng" dirty="0">
                <a:solidFill>
                  <a:prstClr val="black"/>
                </a:solidFill>
                <a:latin typeface="Georgia" pitchFamily="18" charset="0"/>
              </a:rPr>
              <a:t> Principle</a:t>
            </a:r>
            <a:endParaRPr lang="en-US" sz="2800" dirty="0">
              <a:solidFill>
                <a:prstClr val="black"/>
              </a:solidFill>
              <a:latin typeface="Georgia" pitchFamily="18" charset="0"/>
            </a:endParaRPr>
          </a:p>
        </p:txBody>
      </p:sp>
      <p:sp>
        <p:nvSpPr>
          <p:cNvPr id="5" name="Rectangle 4"/>
          <p:cNvSpPr/>
          <p:nvPr/>
        </p:nvSpPr>
        <p:spPr>
          <a:xfrm>
            <a:off x="3459010" y="5713167"/>
            <a:ext cx="6925964" cy="1015663"/>
          </a:xfrm>
          <a:prstGeom prst="rect">
            <a:avLst/>
          </a:prstGeom>
        </p:spPr>
        <p:txBody>
          <a:bodyPr wrap="square">
            <a:spAutoFit/>
          </a:bodyPr>
          <a:lstStyle/>
          <a:p>
            <a:r>
              <a:rPr lang="en-US" sz="2000" b="1" dirty="0">
                <a:solidFill>
                  <a:prstClr val="black"/>
                </a:solidFill>
                <a:latin typeface="Times New Roman" pitchFamily="18" charset="0"/>
                <a:cs typeface="Times New Roman" pitchFamily="18" charset="0"/>
              </a:rPr>
              <a:t>A caries lesion has a lowered index of light transmission; and area of caries appears as a darkened shadow that follows the spread of decay through the dentin</a:t>
            </a:r>
            <a:r>
              <a:rPr lang="en-US" dirty="0">
                <a:solidFill>
                  <a:prstClr val="black"/>
                </a:solidFill>
                <a:latin typeface="Times New Roman" pitchFamily="18" charset="0"/>
                <a:cs typeface="Times New Roman" pitchFamily="18" charset="0"/>
              </a:rPr>
              <a:t>. </a:t>
            </a:r>
          </a:p>
        </p:txBody>
      </p:sp>
    </p:spTree>
    <p:extLst>
      <p:ext uri="{BB962C8B-B14F-4D97-AF65-F5344CB8AC3E}">
        <p14:creationId xmlns:p14="http://schemas.microsoft.com/office/powerpoint/2010/main" xmlns="" val="1340340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33"/>
            <a:ext cx="7886700" cy="346075"/>
          </a:xfrm>
        </p:spPr>
        <p:txBody>
          <a:bodyPr>
            <a:normAutofit fontScale="90000"/>
          </a:bodyPr>
          <a:lstStyle/>
          <a:p>
            <a:endParaRPr lang="en-IN" dirty="0"/>
          </a:p>
        </p:txBody>
      </p:sp>
      <p:sp>
        <p:nvSpPr>
          <p:cNvPr id="152578" name="Rectangle 1027"/>
          <p:cNvSpPr>
            <a:spLocks noGrp="1" noChangeArrowheads="1"/>
          </p:cNvSpPr>
          <p:nvPr>
            <p:ph sz="half" idx="1"/>
          </p:nvPr>
        </p:nvSpPr>
        <p:spPr>
          <a:xfrm>
            <a:off x="2152650" y="1277257"/>
            <a:ext cx="3886200" cy="4899706"/>
          </a:xfrm>
        </p:spPr>
        <p:txBody>
          <a:bodyPr>
            <a:normAutofit lnSpcReduction="10000"/>
          </a:bodyPr>
          <a:lstStyle/>
          <a:p>
            <a:pPr algn="ctr"/>
            <a:r>
              <a:rPr lang="en-US" b="1" u="sng" dirty="0">
                <a:latin typeface="Georgia" pitchFamily="18" charset="0"/>
              </a:rPr>
              <a:t>Advantages</a:t>
            </a:r>
          </a:p>
          <a:p>
            <a:pPr algn="ctr"/>
            <a:endParaRPr lang="en-US" b="1" u="sng" dirty="0">
              <a:latin typeface="Georgia" pitchFamily="18" charset="0"/>
            </a:endParaRPr>
          </a:p>
          <a:p>
            <a:r>
              <a:rPr lang="en-US" sz="2400" dirty="0">
                <a:latin typeface="Times New Roman" pitchFamily="18" charset="0"/>
                <a:cs typeface="Times New Roman" pitchFamily="18" charset="0"/>
              </a:rPr>
              <a:t>simple examination technique.  </a:t>
            </a:r>
          </a:p>
          <a:p>
            <a:pPr algn="just"/>
            <a:r>
              <a:rPr lang="en-US" sz="2400" dirty="0">
                <a:latin typeface="Times New Roman" pitchFamily="18" charset="0"/>
                <a:cs typeface="Times New Roman" pitchFamily="18" charset="0"/>
              </a:rPr>
              <a:t>non invasive</a:t>
            </a:r>
          </a:p>
          <a:p>
            <a:pPr algn="just"/>
            <a:r>
              <a:rPr lang="en-US" sz="2400" dirty="0">
                <a:latin typeface="Times New Roman" pitchFamily="18" charset="0"/>
                <a:cs typeface="Times New Roman" pitchFamily="18" charset="0"/>
              </a:rPr>
              <a:t>comfortable to patient</a:t>
            </a:r>
          </a:p>
          <a:p>
            <a:pPr algn="just"/>
            <a:r>
              <a:rPr lang="en-US" sz="2400" dirty="0">
                <a:latin typeface="Times New Roman" pitchFamily="18" charset="0"/>
                <a:cs typeface="Times New Roman" pitchFamily="18" charset="0"/>
              </a:rPr>
              <a:t>does not require any special training for operator</a:t>
            </a:r>
          </a:p>
          <a:p>
            <a:pPr algn="just"/>
            <a:r>
              <a:rPr lang="en-US" sz="2400" dirty="0">
                <a:latin typeface="Times New Roman" pitchFamily="18" charset="0"/>
                <a:cs typeface="Times New Roman" pitchFamily="18" charset="0"/>
              </a:rPr>
              <a:t>overcomes the problem of unreadable surfaces on radiographs</a:t>
            </a:r>
          </a:p>
          <a:p>
            <a:pPr algn="just"/>
            <a:r>
              <a:rPr lang="en-US" sz="2400" dirty="0">
                <a:latin typeface="Times New Roman" pitchFamily="18" charset="0"/>
                <a:cs typeface="Times New Roman" pitchFamily="18" charset="0"/>
              </a:rPr>
              <a:t>no radiation hazards</a:t>
            </a:r>
            <a:r>
              <a:rPr lang="en-US" dirty="0">
                <a:latin typeface="Times New Roman" pitchFamily="18" charset="0"/>
                <a:cs typeface="Times New Roman" pitchFamily="18" charset="0"/>
              </a:rPr>
              <a:t> </a:t>
            </a:r>
          </a:p>
          <a:p>
            <a:pPr algn="just"/>
            <a:endParaRPr lang="en-US" dirty="0"/>
          </a:p>
          <a:p>
            <a:endParaRPr lang="en-US" dirty="0"/>
          </a:p>
        </p:txBody>
      </p:sp>
      <p:sp>
        <p:nvSpPr>
          <p:cNvPr id="3" name="Content Placeholder 2"/>
          <p:cNvSpPr>
            <a:spLocks noGrp="1"/>
          </p:cNvSpPr>
          <p:nvPr>
            <p:ph sz="half" idx="2"/>
          </p:nvPr>
        </p:nvSpPr>
        <p:spPr>
          <a:xfrm>
            <a:off x="6153150" y="1277257"/>
            <a:ext cx="3886200" cy="4899706"/>
          </a:xfrm>
        </p:spPr>
        <p:txBody>
          <a:bodyPr>
            <a:normAutofit lnSpcReduction="10000"/>
          </a:bodyPr>
          <a:lstStyle/>
          <a:p>
            <a:r>
              <a:rPr lang="en-US" b="1" u="sng" dirty="0">
                <a:latin typeface="Georgia" pitchFamily="18" charset="0"/>
              </a:rPr>
              <a:t>Disadvantages</a:t>
            </a:r>
          </a:p>
          <a:p>
            <a:endParaRPr lang="en-IN" dirty="0">
              <a:latin typeface="Times New Roman" pitchFamily="18" charset="0"/>
              <a:cs typeface="Times New Roman" pitchFamily="18" charset="0"/>
            </a:endParaRPr>
          </a:p>
          <a:p>
            <a:pPr marL="274320" indent="-274320">
              <a:buFont typeface="Wingdings 2"/>
              <a:buChar char=""/>
              <a:defRPr/>
            </a:pPr>
            <a:r>
              <a:rPr lang="en-US" dirty="0">
                <a:latin typeface="Times New Roman" pitchFamily="18" charset="0"/>
                <a:cs typeface="Times New Roman" pitchFamily="18" charset="0"/>
              </a:rPr>
              <a:t>considerable intra and inter observer variation</a:t>
            </a:r>
          </a:p>
          <a:p>
            <a:pPr marL="274320" indent="-274320" algn="just">
              <a:buFont typeface="Wingdings 2"/>
              <a:buChar char=""/>
              <a:defRPr/>
            </a:pPr>
            <a:r>
              <a:rPr lang="en-US" dirty="0">
                <a:latin typeface="Times New Roman" pitchFamily="18" charset="0"/>
                <a:cs typeface="Times New Roman" pitchFamily="18" charset="0"/>
              </a:rPr>
              <a:t>not possible to use it at all anatomic locations</a:t>
            </a:r>
          </a:p>
          <a:p>
            <a:pPr marL="274320" indent="-274320" algn="just">
              <a:buFont typeface="Wingdings 2"/>
              <a:buChar char=""/>
              <a:defRPr/>
            </a:pPr>
            <a:r>
              <a:rPr lang="en-US" dirty="0">
                <a:solidFill>
                  <a:schemeClr val="accent1">
                    <a:lumMod val="50000"/>
                  </a:schemeClr>
                </a:solidFill>
                <a:latin typeface="Times New Roman" pitchFamily="18" charset="0"/>
                <a:cs typeface="Times New Roman" pitchFamily="18" charset="0"/>
              </a:rPr>
              <a:t>no permanent records</a:t>
            </a:r>
          </a:p>
          <a:p>
            <a:pPr marL="274320" indent="-274320" algn="just">
              <a:buFont typeface="Wingdings 2"/>
              <a:buChar char=""/>
              <a:defRPr/>
            </a:pPr>
            <a:r>
              <a:rPr lang="en-US" dirty="0">
                <a:latin typeface="Times New Roman" pitchFamily="18" charset="0"/>
                <a:cs typeface="Times New Roman" pitchFamily="18" charset="0"/>
              </a:rPr>
              <a:t>less sensitivity and less effective than radiograph</a:t>
            </a:r>
          </a:p>
          <a:p>
            <a:pPr marL="274320" indent="-274320">
              <a:buFont typeface="Wingdings 2"/>
              <a:buChar char=""/>
              <a:defRPr/>
            </a:pPr>
            <a:endParaRPr lang="en-US" dirty="0">
              <a:latin typeface="Georgia" pitchFamily="18" charset="0"/>
            </a:endParaRPr>
          </a:p>
          <a:p>
            <a:endParaRPr lang="en-IN" dirty="0"/>
          </a:p>
        </p:txBody>
      </p:sp>
    </p:spTree>
    <p:extLst>
      <p:ext uri="{BB962C8B-B14F-4D97-AF65-F5344CB8AC3E}">
        <p14:creationId xmlns:p14="http://schemas.microsoft.com/office/powerpoint/2010/main" xmlns="" val="393453525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0"/>
            <a:ext cx="5429250" cy="1143000"/>
          </a:xfrm>
        </p:spPr>
        <p:txBody>
          <a:bodyPr>
            <a:normAutofit fontScale="90000"/>
          </a:bodyPr>
          <a:lstStyle/>
          <a:p>
            <a:pPr>
              <a:defRPr/>
            </a:pPr>
            <a:r>
              <a:rPr lang="en-US" b="1" dirty="0">
                <a:solidFill>
                  <a:srgbClr val="0070C0"/>
                </a:solidFill>
              </a:rPr>
              <a:t>7.  FLUORESCENT TECHNIQUES</a:t>
            </a:r>
            <a:endParaRPr lang="en-IN" b="1" dirty="0">
              <a:solidFill>
                <a:srgbClr val="0070C0"/>
              </a:solidFill>
            </a:endParaRPr>
          </a:p>
        </p:txBody>
      </p:sp>
      <p:sp>
        <p:nvSpPr>
          <p:cNvPr id="114691" name="Content Placeholder 2"/>
          <p:cNvSpPr>
            <a:spLocks noGrp="1"/>
          </p:cNvSpPr>
          <p:nvPr>
            <p:ph idx="1"/>
          </p:nvPr>
        </p:nvSpPr>
        <p:spPr>
          <a:xfrm>
            <a:off x="2152654" y="1143005"/>
            <a:ext cx="8390659" cy="5396345"/>
          </a:xfrm>
        </p:spPr>
        <p:txBody>
          <a:bodyPr>
            <a:normAutofit fontScale="70000" lnSpcReduction="20000"/>
          </a:bodyPr>
          <a:lstStyle/>
          <a:p>
            <a:r>
              <a:rPr lang="en-US" dirty="0">
                <a:solidFill>
                  <a:srgbClr val="FF0000"/>
                </a:solidFill>
              </a:rPr>
              <a:t>Visible light fluorescence- QLF</a:t>
            </a:r>
          </a:p>
          <a:p>
            <a:r>
              <a:rPr lang="en-US" dirty="0">
                <a:solidFill>
                  <a:srgbClr val="FF0000"/>
                </a:solidFill>
              </a:rPr>
              <a:t>Laser fluorescence- </a:t>
            </a:r>
            <a:r>
              <a:rPr lang="en-US" dirty="0" err="1">
                <a:solidFill>
                  <a:srgbClr val="FF0000"/>
                </a:solidFill>
              </a:rPr>
              <a:t>Diagnodent</a:t>
            </a:r>
            <a:endParaRPr lang="en-US" dirty="0">
              <a:solidFill>
                <a:srgbClr val="FF0000"/>
              </a:solidFill>
            </a:endParaRPr>
          </a:p>
          <a:p>
            <a:pPr marL="0" indent="0">
              <a:buNone/>
            </a:pPr>
            <a:endParaRPr lang="en-US" dirty="0">
              <a:solidFill>
                <a:srgbClr val="FF0000"/>
              </a:solidFill>
            </a:endParaRPr>
          </a:p>
          <a:p>
            <a:pPr>
              <a:buFont typeface="Wingdings 2" pitchFamily="18" charset="2"/>
              <a:buNone/>
            </a:pPr>
            <a:r>
              <a:rPr lang="en-US" dirty="0">
                <a:latin typeface="Times New Roman" pitchFamily="18" charset="0"/>
                <a:cs typeface="Times New Roman" pitchFamily="18" charset="0"/>
              </a:rPr>
              <a:t>ORIGIN OF FLUORESCENCE—</a:t>
            </a:r>
          </a:p>
          <a:p>
            <a:r>
              <a:rPr lang="en-IN" dirty="0">
                <a:latin typeface="Times New Roman" pitchFamily="18" charset="0"/>
                <a:cs typeface="Times New Roman" pitchFamily="18" charset="0"/>
              </a:rPr>
              <a:t>Fluorescence is a phenomenon by which an object is excited by a particular wavelength of light. The </a:t>
            </a:r>
            <a:r>
              <a:rPr lang="en-US" dirty="0">
                <a:latin typeface="Times New Roman" pitchFamily="18" charset="0"/>
                <a:cs typeface="Times New Roman" pitchFamily="18" charset="0"/>
              </a:rPr>
              <a:t>electrons move to higher states following absorption &amp; fall back to their original states , emitting energy in form of light. </a:t>
            </a:r>
          </a:p>
          <a:p>
            <a:pPr marL="0" indent="0">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a:t>
            </a:r>
            <a:r>
              <a:rPr lang="en-IN" dirty="0">
                <a:latin typeface="Times New Roman" pitchFamily="18" charset="0"/>
                <a:cs typeface="Times New Roman" pitchFamily="18" charset="0"/>
              </a:rPr>
              <a:t>he fluorescent (reflected) light is of a larger wavelength.</a:t>
            </a:r>
          </a:p>
          <a:p>
            <a:r>
              <a:rPr lang="en-IN" dirty="0">
                <a:latin typeface="Times New Roman" pitchFamily="18" charset="0"/>
                <a:cs typeface="Times New Roman" pitchFamily="18" charset="0"/>
              </a:rPr>
              <a:t> When the excitation light is in the visible spectrum, the fluorescence will be of a different colour.</a:t>
            </a:r>
          </a:p>
          <a:p>
            <a:pPr>
              <a:buNone/>
            </a:pPr>
            <a:endParaRPr lang="en-IN" dirty="0">
              <a:latin typeface="Times New Roman" pitchFamily="18" charset="0"/>
              <a:cs typeface="Times New Roman" pitchFamily="18" charset="0"/>
            </a:endParaRPr>
          </a:p>
          <a:p>
            <a:r>
              <a:rPr lang="en-US" dirty="0">
                <a:latin typeface="Times New Roman" pitchFamily="18" charset="0"/>
                <a:cs typeface="Times New Roman" pitchFamily="18" charset="0"/>
              </a:rPr>
              <a:t>The first to use the fluorescence images for detection of incipient carious lesions in man were </a:t>
            </a:r>
            <a:r>
              <a:rPr lang="en-US" dirty="0" err="1">
                <a:latin typeface="Times New Roman" pitchFamily="18" charset="0"/>
                <a:cs typeface="Times New Roman" pitchFamily="18" charset="0"/>
              </a:rPr>
              <a:t>Bjelkhren</a:t>
            </a:r>
            <a:r>
              <a:rPr lang="en-US" dirty="0">
                <a:latin typeface="Times New Roman" pitchFamily="18" charset="0"/>
                <a:cs typeface="Times New Roman" pitchFamily="18" charset="0"/>
              </a:rPr>
              <a:t> et al.</a:t>
            </a:r>
          </a:p>
          <a:p>
            <a:r>
              <a:rPr lang="en-US" dirty="0">
                <a:latin typeface="Times New Roman" pitchFamily="18" charset="0"/>
                <a:cs typeface="Times New Roman" pitchFamily="18" charset="0"/>
              </a:rPr>
              <a:t>These authors used blue 488 nm light from an Argon ion Laser to excite the yellow orange fluorescence which was observed at wavelengths above 520 nm.</a:t>
            </a:r>
            <a:endParaRPr lang="en-IN" dirty="0">
              <a:latin typeface="Times New Roman" pitchFamily="18" charset="0"/>
              <a:cs typeface="Times New Roman" pitchFamily="18" charset="0"/>
            </a:endParaRPr>
          </a:p>
          <a:p>
            <a:endParaRPr lang="en-IN" dirty="0"/>
          </a:p>
          <a:p>
            <a:pPr>
              <a:buFont typeface="Wingdings 2" pitchFamily="18" charset="2"/>
              <a:buNone/>
            </a:pPr>
            <a:endParaRPr lang="en-IN" dirty="0"/>
          </a:p>
        </p:txBody>
      </p:sp>
    </p:spTree>
    <p:extLst>
      <p:ext uri="{BB962C8B-B14F-4D97-AF65-F5344CB8AC3E}">
        <p14:creationId xmlns:p14="http://schemas.microsoft.com/office/powerpoint/2010/main" xmlns="" val="2163667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2116286" y="152404"/>
            <a:ext cx="6770543" cy="692727"/>
          </a:xfrm>
        </p:spPr>
        <p:txBody>
          <a:bodyPr>
            <a:normAutofit fontScale="90000"/>
          </a:bodyPr>
          <a:lstStyle/>
          <a:p>
            <a:pPr algn="ctr">
              <a:defRPr/>
            </a:pPr>
            <a:r>
              <a:rPr lang="en-US" sz="3600" dirty="0">
                <a:solidFill>
                  <a:srgbClr val="FF0000"/>
                </a:solidFill>
                <a:latin typeface="Georgia" pitchFamily="18" charset="0"/>
              </a:rPr>
              <a:t>Quantitative Light-induced Fluorescence</a:t>
            </a:r>
          </a:p>
        </p:txBody>
      </p:sp>
      <p:sp>
        <p:nvSpPr>
          <p:cNvPr id="119811" name="Rectangle 3"/>
          <p:cNvSpPr>
            <a:spLocks noGrp="1" noChangeArrowheads="1"/>
          </p:cNvSpPr>
          <p:nvPr>
            <p:ph idx="1"/>
          </p:nvPr>
        </p:nvSpPr>
        <p:spPr>
          <a:xfrm>
            <a:off x="2324104" y="1537855"/>
            <a:ext cx="8167255" cy="5320146"/>
          </a:xfrm>
        </p:spPr>
        <p:txBody>
          <a:bodyPr>
            <a:normAutofit fontScale="77500" lnSpcReduction="20000"/>
          </a:bodyPr>
          <a:lstStyle/>
          <a:p>
            <a:r>
              <a:rPr lang="en-US" sz="2400" dirty="0">
                <a:latin typeface="Times New Roman" pitchFamily="18" charset="0"/>
                <a:cs typeface="Times New Roman" pitchFamily="18" charset="0"/>
              </a:rPr>
              <a:t>The loss of mineral from an area of enamel results in a change in its optical properties, with an increase in the scattering of incident light and a decrease in the amount of  fluorescence.</a:t>
            </a:r>
          </a:p>
          <a:p>
            <a:r>
              <a:rPr lang="en-US" sz="2400" dirty="0">
                <a:latin typeface="Times New Roman" pitchFamily="18" charset="0"/>
                <a:cs typeface="Times New Roman" pitchFamily="18" charset="0"/>
              </a:rPr>
              <a:t>There’s a </a:t>
            </a:r>
            <a:r>
              <a:rPr lang="en-US" sz="2400" i="1" u="sng" dirty="0">
                <a:solidFill>
                  <a:srgbClr val="69E2FF"/>
                </a:solidFill>
                <a:latin typeface="Times New Roman" pitchFamily="18" charset="0"/>
                <a:cs typeface="Times New Roman" pitchFamily="18" charset="0"/>
              </a:rPr>
              <a:t>direct correlation</a:t>
            </a:r>
            <a:r>
              <a:rPr lang="en-US" sz="2400" dirty="0">
                <a:latin typeface="Times New Roman" pitchFamily="18" charset="0"/>
                <a:cs typeface="Times New Roman" pitchFamily="18" charset="0"/>
              </a:rPr>
              <a:t> between the amount of mineral loss and decrease in fluorescence allowing for quantification of mineral loss. </a:t>
            </a:r>
          </a:p>
          <a:p>
            <a:pPr marL="0" indent="0">
              <a:buNone/>
            </a:pPr>
            <a:r>
              <a:rPr lang="en-US" sz="2400" dirty="0">
                <a:latin typeface="Times New Roman" pitchFamily="18" charset="0"/>
                <a:cs typeface="Times New Roman" pitchFamily="18" charset="0"/>
              </a:rPr>
              <a:t> </a:t>
            </a:r>
          </a:p>
          <a:p>
            <a:pPr marL="274320" indent="-274320">
              <a:buFont typeface="Wingdings 2"/>
              <a:buChar char=""/>
              <a:defRPr/>
            </a:pPr>
            <a:r>
              <a:rPr lang="en-IN" sz="2400" dirty="0">
                <a:latin typeface="Times New Roman" pitchFamily="18" charset="0"/>
                <a:cs typeface="Times New Roman" pitchFamily="18" charset="0"/>
              </a:rPr>
              <a:t>In the case of the QLF the visible light has a wavelength (w) of 370 nm, which is in the blue region of the spectrum. </a:t>
            </a:r>
          </a:p>
          <a:p>
            <a:pPr marL="274320" indent="-274320">
              <a:buFont typeface="Wingdings 2"/>
              <a:buChar char=""/>
              <a:defRPr/>
            </a:pPr>
            <a:r>
              <a:rPr lang="en-IN" sz="2400" dirty="0">
                <a:latin typeface="Times New Roman" pitchFamily="18" charset="0"/>
                <a:cs typeface="Times New Roman" pitchFamily="18" charset="0"/>
              </a:rPr>
              <a:t>The resultant auto-fluorescence of human enamel is then detected by filtering out the excitation light using a </a:t>
            </a:r>
            <a:r>
              <a:rPr lang="en-IN" sz="2400" dirty="0" err="1">
                <a:latin typeface="Times New Roman" pitchFamily="18" charset="0"/>
                <a:cs typeface="Times New Roman" pitchFamily="18" charset="0"/>
              </a:rPr>
              <a:t>bandpass</a:t>
            </a:r>
            <a:r>
              <a:rPr lang="en-IN" sz="2400" dirty="0">
                <a:latin typeface="Times New Roman" pitchFamily="18" charset="0"/>
                <a:cs typeface="Times New Roman" pitchFamily="18" charset="0"/>
              </a:rPr>
              <a:t> filter at w&gt; 540 nm by a small intra-oral camera. </a:t>
            </a:r>
          </a:p>
          <a:p>
            <a:pPr marL="274320" indent="-274320">
              <a:buFont typeface="Wingdings 2"/>
              <a:buChar char=""/>
              <a:defRPr/>
            </a:pPr>
            <a:r>
              <a:rPr lang="en-IN" sz="2400" dirty="0">
                <a:latin typeface="Times New Roman" pitchFamily="18" charset="0"/>
                <a:cs typeface="Times New Roman" pitchFamily="18" charset="0"/>
              </a:rPr>
              <a:t>This produces an image that is comprised of only green and red channels (the blue having been filtered out) and the predominate colour of the enamel is green. </a:t>
            </a:r>
          </a:p>
          <a:p>
            <a:pPr marL="274320" indent="-274320">
              <a:buFont typeface="Wingdings 2"/>
              <a:buChar char=""/>
              <a:defRPr/>
            </a:pPr>
            <a:r>
              <a:rPr lang="en-IN" sz="2400" dirty="0">
                <a:latin typeface="Times New Roman" pitchFamily="18" charset="0"/>
                <a:cs typeface="Times New Roman" pitchFamily="18" charset="0"/>
              </a:rPr>
              <a:t>Demineralisation of enamel results in a reduction of this auto-fluorescence. This loss can be quantified using proprietary software and has been shown to correlate well with actual mineral loss</a:t>
            </a:r>
            <a:endParaRPr lang="en-US" sz="2400" dirty="0">
              <a:latin typeface="Times New Roman" pitchFamily="18" charset="0"/>
              <a:cs typeface="Times New Roman" pitchFamily="18" charset="0"/>
            </a:endParaRPr>
          </a:p>
          <a:p>
            <a:pPr marL="0" indent="0">
              <a:lnSpc>
                <a:spcPct val="100000"/>
              </a:lnSpc>
              <a:spcBef>
                <a:spcPts val="0"/>
              </a:spcBef>
              <a:buNone/>
            </a:pPr>
            <a:r>
              <a:rPr lang="en-US" dirty="0">
                <a:latin typeface="Georgia" pitchFamily="18" charset="0"/>
              </a:rPr>
              <a:t>                                   </a:t>
            </a:r>
          </a:p>
          <a:p>
            <a:pPr marL="0" indent="0">
              <a:lnSpc>
                <a:spcPct val="100000"/>
              </a:lnSpc>
              <a:spcBef>
                <a:spcPts val="0"/>
              </a:spcBef>
              <a:buNone/>
            </a:pPr>
            <a:r>
              <a:rPr lang="en-US" dirty="0">
                <a:latin typeface="Georgia" pitchFamily="18" charset="0"/>
              </a:rPr>
              <a:t>                               </a:t>
            </a:r>
          </a:p>
          <a:p>
            <a:pPr marL="0" indent="0">
              <a:lnSpc>
                <a:spcPct val="100000"/>
              </a:lnSpc>
              <a:spcBef>
                <a:spcPts val="0"/>
              </a:spcBef>
              <a:buNone/>
            </a:pPr>
            <a:r>
              <a:rPr lang="en-US" dirty="0">
                <a:latin typeface="Georgia" pitchFamily="18" charset="0"/>
              </a:rPr>
              <a:t>                                    </a:t>
            </a:r>
            <a:r>
              <a:rPr lang="en-IN" sz="1200" dirty="0">
                <a:solidFill>
                  <a:srgbClr val="FF0000"/>
                </a:solidFill>
                <a:latin typeface="Trebuchet MS" pitchFamily="34" charset="0"/>
              </a:rPr>
              <a:t>Review Caries detection and diagnosis: Novel technologies </a:t>
            </a:r>
            <a:r>
              <a:rPr lang="pt-BR" sz="1200" dirty="0">
                <a:solidFill>
                  <a:srgbClr val="FF0000"/>
                </a:solidFill>
                <a:latin typeface="Trebuchet MS" pitchFamily="34" charset="0"/>
              </a:rPr>
              <a:t>j o u r n a l of de n t i s t ry 3 4 ( 2 0 0 6 ) 72 7 – 73 9</a:t>
            </a:r>
            <a:r>
              <a:rPr lang="en-US" sz="1200" dirty="0">
                <a:latin typeface="Georgia" pitchFamily="18" charset="0"/>
              </a:rPr>
              <a:t>      </a:t>
            </a:r>
          </a:p>
        </p:txBody>
      </p:sp>
      <p:sp>
        <p:nvSpPr>
          <p:cNvPr id="4" name="Rectangle 3"/>
          <p:cNvSpPr/>
          <p:nvPr/>
        </p:nvSpPr>
        <p:spPr>
          <a:xfrm>
            <a:off x="1892878" y="845130"/>
            <a:ext cx="1742310" cy="523220"/>
          </a:xfrm>
          <a:prstGeom prst="rect">
            <a:avLst/>
          </a:prstGeom>
        </p:spPr>
        <p:txBody>
          <a:bodyPr wrap="square">
            <a:spAutoFit/>
          </a:bodyPr>
          <a:lstStyle/>
          <a:p>
            <a:r>
              <a:rPr lang="en-US" sz="2800" dirty="0">
                <a:solidFill>
                  <a:prstClr val="black"/>
                </a:solidFill>
                <a:latin typeface="Times New Roman" pitchFamily="18" charset="0"/>
              </a:rPr>
              <a:t>Principle</a:t>
            </a:r>
            <a:endParaRPr lang="en-US" sz="2800" dirty="0">
              <a:solidFill>
                <a:prstClr val="black"/>
              </a:solidFill>
              <a:latin typeface="Calibri"/>
            </a:endParaRPr>
          </a:p>
        </p:txBody>
      </p:sp>
    </p:spTree>
    <p:extLst>
      <p:ext uri="{BB962C8B-B14F-4D97-AF65-F5344CB8AC3E}">
        <p14:creationId xmlns:p14="http://schemas.microsoft.com/office/powerpoint/2010/main" xmlns="" val="350967743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001079" y="0"/>
            <a:ext cx="5429250" cy="762000"/>
          </a:xfrm>
        </p:spPr>
        <p:txBody>
          <a:bodyPr/>
          <a:lstStyle/>
          <a:p>
            <a:pPr algn="ctr">
              <a:defRPr/>
            </a:pPr>
            <a:r>
              <a:rPr lang="en-US" i="1" dirty="0">
                <a:latin typeface="Bookman Old Style" pitchFamily="18" charset="0"/>
              </a:rPr>
              <a:t>Technique</a:t>
            </a:r>
          </a:p>
        </p:txBody>
      </p:sp>
      <p:sp>
        <p:nvSpPr>
          <p:cNvPr id="123907" name="Rectangle 3"/>
          <p:cNvSpPr>
            <a:spLocks noGrp="1" noChangeArrowheads="1"/>
          </p:cNvSpPr>
          <p:nvPr>
            <p:ph idx="1"/>
          </p:nvPr>
        </p:nvSpPr>
        <p:spPr>
          <a:xfrm>
            <a:off x="2240974" y="762002"/>
            <a:ext cx="8260772" cy="5860473"/>
          </a:xfrm>
        </p:spPr>
        <p:txBody>
          <a:bodyPr>
            <a:normAutofit fontScale="92500" lnSpcReduction="20000"/>
          </a:bodyPr>
          <a:lstStyle/>
          <a:p>
            <a:pPr>
              <a:lnSpc>
                <a:spcPct val="80000"/>
              </a:lnSpc>
            </a:pPr>
            <a:r>
              <a:rPr lang="en-US" sz="2000" dirty="0">
                <a:latin typeface="Times New Roman" pitchFamily="18" charset="0"/>
                <a:cs typeface="Times New Roman" pitchFamily="18" charset="0"/>
              </a:rPr>
              <a:t>The QLF device consists of the light source and the intraoral camera</a:t>
            </a:r>
          </a:p>
          <a:p>
            <a:pPr>
              <a:lnSpc>
                <a:spcPct val="80000"/>
              </a:lnSpc>
            </a:pPr>
            <a:r>
              <a:rPr lang="en-US" sz="2000" dirty="0">
                <a:latin typeface="Times New Roman" pitchFamily="18" charset="0"/>
                <a:cs typeface="Times New Roman" pitchFamily="18" charset="0"/>
              </a:rPr>
              <a:t>The QLF technique is a 2-stage process.</a:t>
            </a:r>
          </a:p>
          <a:p>
            <a:pPr lvl="1"/>
            <a:r>
              <a:rPr lang="en-US" sz="2000" dirty="0">
                <a:latin typeface="Times New Roman" pitchFamily="18" charset="0"/>
                <a:cs typeface="Times New Roman" pitchFamily="18" charset="0"/>
              </a:rPr>
              <a:t>First, an image of the tooth must be acquired with the intraoral camera held in the hand. </a:t>
            </a:r>
            <a:r>
              <a:rPr lang="en-IN" sz="2000" dirty="0">
                <a:latin typeface="Times New Roman" pitchFamily="18" charset="0"/>
                <a:cs typeface="Times New Roman" pitchFamily="18" charset="0"/>
              </a:rPr>
              <a:t>Live images are displayed via a computer and accompanying software enables patient’s details to be entered and individual images of the teeth of interest to be captured and stored.</a:t>
            </a:r>
            <a:r>
              <a:rPr lang="en-US" sz="2000" dirty="0">
                <a:latin typeface="Times New Roman" pitchFamily="18" charset="0"/>
                <a:cs typeface="Times New Roman" pitchFamily="18" charset="0"/>
              </a:rPr>
              <a:t> </a:t>
            </a:r>
          </a:p>
          <a:p>
            <a:pPr lvl="1">
              <a:lnSpc>
                <a:spcPct val="80000"/>
              </a:lnSpc>
            </a:pPr>
            <a:r>
              <a:rPr lang="en-US" sz="2000" dirty="0">
                <a:latin typeface="Times New Roman" pitchFamily="18" charset="0"/>
                <a:cs typeface="Times New Roman" pitchFamily="18" charset="0"/>
              </a:rPr>
              <a:t>Then, both qualitative and quantitative assessments of mineral loss are obtained. </a:t>
            </a:r>
          </a:p>
          <a:p>
            <a:pPr>
              <a:lnSpc>
                <a:spcPct val="80000"/>
              </a:lnSpc>
            </a:pPr>
            <a:r>
              <a:rPr lang="en-US" sz="2000" dirty="0">
                <a:latin typeface="Times New Roman" pitchFamily="18" charset="0"/>
                <a:cs typeface="Times New Roman" pitchFamily="18" charset="0"/>
              </a:rPr>
              <a:t>The enhanced contrast (more than 20 times that which can be detected clinically) between sound and demineralized enamel enables the clinician to identify areas of concern. </a:t>
            </a:r>
          </a:p>
          <a:p>
            <a:pPr marL="0" indent="0">
              <a:lnSpc>
                <a:spcPct val="80000"/>
              </a:lnSpc>
              <a:buNone/>
            </a:pPr>
            <a:endParaRPr lang="en-US" sz="2000" dirty="0">
              <a:latin typeface="Times New Roman" pitchFamily="18" charset="0"/>
              <a:cs typeface="Times New Roman" pitchFamily="18" charset="0"/>
            </a:endParaRPr>
          </a:p>
          <a:p>
            <a:pPr>
              <a:lnSpc>
                <a:spcPct val="80000"/>
              </a:lnSpc>
            </a:pPr>
            <a:endParaRPr lang="en-US" sz="2400" dirty="0">
              <a:latin typeface="Times New Roman" pitchFamily="18" charset="0"/>
              <a:cs typeface="Times New Roman" pitchFamily="18" charset="0"/>
            </a:endParaRPr>
          </a:p>
          <a:p>
            <a:pPr marL="274320" indent="-274320">
              <a:buFont typeface="Wingdings 2"/>
              <a:buChar char=""/>
              <a:defRPr/>
            </a:pPr>
            <a:r>
              <a:rPr lang="en-US" sz="2200" dirty="0">
                <a:latin typeface="Times New Roman" pitchFamily="18" charset="0"/>
                <a:cs typeface="Times New Roman" pitchFamily="18" charset="0"/>
              </a:rPr>
              <a:t>QLF is a more versatile system than either </a:t>
            </a:r>
            <a:r>
              <a:rPr lang="en-US" sz="2200" dirty="0" err="1">
                <a:latin typeface="Times New Roman" pitchFamily="18" charset="0"/>
                <a:cs typeface="Times New Roman" pitchFamily="18" charset="0"/>
              </a:rPr>
              <a:t>DIAGNODent</a:t>
            </a:r>
            <a:r>
              <a:rPr lang="en-US" sz="2200" dirty="0">
                <a:latin typeface="Times New Roman" pitchFamily="18" charset="0"/>
                <a:cs typeface="Times New Roman" pitchFamily="18" charset="0"/>
              </a:rPr>
              <a:t> or DIFOTI and can </a:t>
            </a:r>
            <a:r>
              <a:rPr lang="en-US" sz="2200" i="1" dirty="0">
                <a:latin typeface="Times New Roman" pitchFamily="18" charset="0"/>
                <a:cs typeface="Times New Roman" pitchFamily="18" charset="0"/>
              </a:rPr>
              <a:t>measure absolute mineral loss</a:t>
            </a:r>
            <a:r>
              <a:rPr lang="en-US" sz="2200" dirty="0">
                <a:latin typeface="Times New Roman" pitchFamily="18" charset="0"/>
                <a:cs typeface="Times New Roman" pitchFamily="18" charset="0"/>
              </a:rPr>
              <a:t> .</a:t>
            </a:r>
          </a:p>
          <a:p>
            <a:pPr marL="274320" indent="-274320">
              <a:buFont typeface="Wingdings 2"/>
              <a:buChar char=""/>
              <a:defRPr/>
            </a:pPr>
            <a:r>
              <a:rPr lang="en-US" sz="2200" dirty="0">
                <a:latin typeface="Times New Roman" pitchFamily="18" charset="0"/>
                <a:cs typeface="Times New Roman" pitchFamily="18" charset="0"/>
              </a:rPr>
              <a:t>It has a number of other applications-</a:t>
            </a:r>
          </a:p>
          <a:p>
            <a:pPr marL="758952" lvl="2">
              <a:buClr>
                <a:schemeClr val="accent4"/>
              </a:buClr>
              <a:buFont typeface="Wingdings"/>
              <a:buChar char=""/>
              <a:defRPr/>
            </a:pPr>
            <a:r>
              <a:rPr lang="en-US" dirty="0">
                <a:latin typeface="Times New Roman" pitchFamily="18" charset="0"/>
                <a:cs typeface="Times New Roman" pitchFamily="18" charset="0"/>
              </a:rPr>
              <a:t>Detecting incipient caries in permanent teeth, adjacent to restorations and orthodontic brackets, in primary teeth</a:t>
            </a:r>
          </a:p>
          <a:p>
            <a:pPr marL="758952" lvl="2">
              <a:buClr>
                <a:schemeClr val="accent4"/>
              </a:buClr>
              <a:buFont typeface="Wingdings"/>
              <a:buChar char=""/>
              <a:defRPr/>
            </a:pPr>
            <a:r>
              <a:rPr lang="en-US" dirty="0">
                <a:latin typeface="Times New Roman" pitchFamily="18" charset="0"/>
                <a:cs typeface="Times New Roman" pitchFamily="18" charset="0"/>
              </a:rPr>
              <a:t>in clinical trials of dentifrice products</a:t>
            </a:r>
          </a:p>
          <a:p>
            <a:pPr marL="758952" lvl="2">
              <a:buClr>
                <a:schemeClr val="accent4"/>
              </a:buClr>
              <a:buFont typeface="Wingdings"/>
              <a:buChar char=""/>
              <a:defRPr/>
            </a:pPr>
            <a:r>
              <a:rPr lang="en-US" dirty="0">
                <a:latin typeface="Times New Roman" pitchFamily="18" charset="0"/>
                <a:cs typeface="Times New Roman" pitchFamily="18" charset="0"/>
              </a:rPr>
              <a:t>to detect failing fissure sealants, </a:t>
            </a:r>
          </a:p>
          <a:p>
            <a:pPr marL="758952" lvl="2">
              <a:buClr>
                <a:schemeClr val="accent4"/>
              </a:buClr>
              <a:buFont typeface="Wingdings"/>
              <a:buChar char=""/>
              <a:defRPr/>
            </a:pPr>
            <a:r>
              <a:rPr lang="en-US" dirty="0">
                <a:latin typeface="Times New Roman" pitchFamily="18" charset="0"/>
                <a:cs typeface="Times New Roman" pitchFamily="18" charset="0"/>
              </a:rPr>
              <a:t>to detect root caries.</a:t>
            </a:r>
          </a:p>
          <a:p>
            <a:pPr marL="758952" lvl="2">
              <a:buClr>
                <a:schemeClr val="accent4"/>
              </a:buClr>
              <a:buFont typeface="Wingdings"/>
              <a:buChar char=""/>
              <a:defRPr/>
            </a:pPr>
            <a:r>
              <a:rPr lang="en-US" dirty="0">
                <a:latin typeface="Times New Roman" pitchFamily="18" charset="0"/>
                <a:cs typeface="Times New Roman" pitchFamily="18" charset="0"/>
              </a:rPr>
              <a:t>to monitor enamel erosion in vitro.</a:t>
            </a:r>
          </a:p>
          <a:p>
            <a:pPr marL="758952" lvl="2">
              <a:buClr>
                <a:schemeClr val="accent4"/>
              </a:buClr>
              <a:buFont typeface="Wingdings"/>
              <a:buChar char=""/>
              <a:defRPr/>
            </a:pPr>
            <a:endParaRPr lang="en-US" dirty="0">
              <a:solidFill>
                <a:srgbClr val="FF9900"/>
              </a:solidFill>
              <a:latin typeface="Bookman Old Style" pitchFamily="18" charset="0"/>
            </a:endParaRPr>
          </a:p>
          <a:p>
            <a:pPr>
              <a:lnSpc>
                <a:spcPct val="80000"/>
              </a:lnSpc>
            </a:pPr>
            <a:endParaRPr lang="en-US" sz="2400" dirty="0">
              <a:latin typeface="Palatino Linotype" pitchFamily="18" charset="0"/>
            </a:endParaRPr>
          </a:p>
        </p:txBody>
      </p:sp>
    </p:spTree>
    <p:extLst>
      <p:ext uri="{BB962C8B-B14F-4D97-AF65-F5344CB8AC3E}">
        <p14:creationId xmlns:p14="http://schemas.microsoft.com/office/powerpoint/2010/main" xmlns="" val="215019914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1648691" y="263245"/>
            <a:ext cx="6057900" cy="644237"/>
          </a:xfrm>
        </p:spPr>
        <p:style>
          <a:lnRef idx="2">
            <a:schemeClr val="accent1"/>
          </a:lnRef>
          <a:fillRef idx="1">
            <a:schemeClr val="lt1"/>
          </a:fillRef>
          <a:effectRef idx="0">
            <a:schemeClr val="accent1"/>
          </a:effectRef>
          <a:fontRef idx="minor">
            <a:schemeClr val="dk1"/>
          </a:fontRef>
        </p:style>
        <p:txBody>
          <a:bodyPr>
            <a:normAutofit/>
          </a:bodyPr>
          <a:lstStyle/>
          <a:p>
            <a:pPr algn="ctr">
              <a:defRPr/>
            </a:pPr>
            <a:r>
              <a:rPr lang="en-US" sz="3200" dirty="0" err="1">
                <a:solidFill>
                  <a:srgbClr val="FF0000"/>
                </a:solidFill>
                <a:latin typeface="Georgia" pitchFamily="18" charset="0"/>
              </a:rPr>
              <a:t>DIAGNODent</a:t>
            </a:r>
            <a:r>
              <a:rPr lang="en-US" sz="3200" dirty="0">
                <a:solidFill>
                  <a:srgbClr val="FF0000"/>
                </a:solidFill>
                <a:latin typeface="Georgia" pitchFamily="18" charset="0"/>
              </a:rPr>
              <a:t> Laser Device</a:t>
            </a:r>
          </a:p>
        </p:txBody>
      </p:sp>
      <p:sp>
        <p:nvSpPr>
          <p:cNvPr id="107523" name="Rectangle 3"/>
          <p:cNvSpPr>
            <a:spLocks noGrp="1" noChangeArrowheads="1"/>
          </p:cNvSpPr>
          <p:nvPr>
            <p:ph idx="1"/>
          </p:nvPr>
        </p:nvSpPr>
        <p:spPr>
          <a:xfrm>
            <a:off x="2022769" y="1122218"/>
            <a:ext cx="6449845" cy="5292436"/>
          </a:xfrm>
        </p:spPr>
        <p:txBody>
          <a:bodyPr>
            <a:normAutofit fontScale="92500" lnSpcReduction="20000"/>
          </a:bodyPr>
          <a:lstStyle/>
          <a:p>
            <a:pPr marL="274320" indent="-274320">
              <a:buFont typeface="Wingdings 2"/>
              <a:buChar char=""/>
              <a:defRPr/>
            </a:pPr>
            <a:r>
              <a:rPr lang="en-IN" sz="2000" dirty="0">
                <a:latin typeface="Times New Roman" pitchFamily="18" charset="0"/>
                <a:cs typeface="Times New Roman" pitchFamily="18" charset="0"/>
              </a:rPr>
              <a:t>A </a:t>
            </a:r>
            <a:r>
              <a:rPr lang="en-IN" sz="2000" dirty="0" err="1">
                <a:latin typeface="Times New Roman" pitchFamily="18" charset="0"/>
                <a:cs typeface="Times New Roman" pitchFamily="18" charset="0"/>
              </a:rPr>
              <a:t>chairside</a:t>
            </a:r>
            <a:r>
              <a:rPr lang="en-IN" sz="2000" dirty="0">
                <a:latin typeface="Times New Roman" pitchFamily="18" charset="0"/>
                <a:cs typeface="Times New Roman" pitchFamily="18" charset="0"/>
              </a:rPr>
              <a:t>, battery-powered quantitative diode laser fluorescence device</a:t>
            </a:r>
            <a:r>
              <a:rPr lang="en-US" sz="2000" dirty="0">
                <a:latin typeface="Times New Roman" pitchFamily="18" charset="0"/>
                <a:cs typeface="Times New Roman" pitchFamily="18" charset="0"/>
              </a:rPr>
              <a:t> by </a:t>
            </a:r>
            <a:r>
              <a:rPr lang="en-US" sz="2000" dirty="0" err="1">
                <a:latin typeface="Times New Roman" pitchFamily="18" charset="0"/>
                <a:cs typeface="Times New Roman" pitchFamily="18" charset="0"/>
              </a:rPr>
              <a:t>KaVo</a:t>
            </a:r>
            <a:r>
              <a:rPr lang="en-US" sz="2000" dirty="0">
                <a:latin typeface="Times New Roman" pitchFamily="18" charset="0"/>
                <a:cs typeface="Times New Roman" pitchFamily="18" charset="0"/>
              </a:rPr>
              <a:t>, Lake Zurich, Ill which uses </a:t>
            </a:r>
            <a:r>
              <a:rPr lang="en-US" sz="2000" dirty="0">
                <a:solidFill>
                  <a:schemeClr val="accent3">
                    <a:lumMod val="50000"/>
                  </a:schemeClr>
                </a:solidFill>
                <a:latin typeface="Times New Roman" pitchFamily="18" charset="0"/>
                <a:cs typeface="Times New Roman" pitchFamily="18" charset="0"/>
              </a:rPr>
              <a:t>laser </a:t>
            </a:r>
            <a:r>
              <a:rPr lang="en-US" sz="2400" dirty="0">
                <a:solidFill>
                  <a:schemeClr val="accent3">
                    <a:lumMod val="50000"/>
                  </a:schemeClr>
                </a:solidFill>
                <a:latin typeface="Times New Roman" pitchFamily="18" charset="0"/>
                <a:cs typeface="Times New Roman" pitchFamily="18" charset="0"/>
              </a:rPr>
              <a:t>fluorescence </a:t>
            </a:r>
            <a:r>
              <a:rPr lang="en-US" sz="2000" dirty="0">
                <a:latin typeface="Times New Roman" pitchFamily="18" charset="0"/>
                <a:cs typeface="Times New Roman" pitchFamily="18" charset="0"/>
              </a:rPr>
              <a:t>to detect incipient caries.</a:t>
            </a:r>
          </a:p>
          <a:p>
            <a:pPr marL="274320" indent="-274320">
              <a:buFont typeface="Wingdings 2"/>
              <a:buChar char=""/>
              <a:defRPr/>
            </a:pPr>
            <a:r>
              <a:rPr lang="en-US" sz="2000" i="1" dirty="0">
                <a:latin typeface="Times New Roman" pitchFamily="18" charset="0"/>
                <a:cs typeface="Times New Roman" pitchFamily="18" charset="0"/>
              </a:rPr>
              <a:t>It measures the fluorescence of </a:t>
            </a:r>
            <a:r>
              <a:rPr lang="en-US" sz="2000" i="1" u="sng" dirty="0">
                <a:latin typeface="Times New Roman" pitchFamily="18" charset="0"/>
                <a:cs typeface="Times New Roman" pitchFamily="18" charset="0"/>
              </a:rPr>
              <a:t>bacterial products</a:t>
            </a:r>
            <a:r>
              <a:rPr lang="en-US" sz="2000" i="1" dirty="0">
                <a:latin typeface="Times New Roman" pitchFamily="18" charset="0"/>
                <a:cs typeface="Times New Roman" pitchFamily="18" charset="0"/>
              </a:rPr>
              <a:t> within carious lesions — </a:t>
            </a:r>
            <a:r>
              <a:rPr lang="en-US" sz="2400" dirty="0">
                <a:latin typeface="Times New Roman" pitchFamily="18" charset="0"/>
                <a:cs typeface="Times New Roman" pitchFamily="18" charset="0"/>
              </a:rPr>
              <a:t>namely, porphyrins</a:t>
            </a:r>
            <a:r>
              <a:rPr lang="en-US" sz="2000" i="1" dirty="0">
                <a:latin typeface="Times New Roman" pitchFamily="18" charset="0"/>
                <a:cs typeface="Times New Roman" pitchFamily="18" charset="0"/>
              </a:rPr>
              <a:t>— rather than crystalline disintegration</a:t>
            </a:r>
            <a:r>
              <a:rPr lang="en-US" sz="1400" i="1" dirty="0">
                <a:latin typeface="Times New Roman" pitchFamily="18" charset="0"/>
                <a:cs typeface="Times New Roman" pitchFamily="18" charset="0"/>
              </a:rPr>
              <a:t>.                                                                                               </a:t>
            </a:r>
            <a:r>
              <a:rPr lang="en-US" sz="1600" dirty="0">
                <a:solidFill>
                  <a:schemeClr val="accent3">
                    <a:lumMod val="50000"/>
                  </a:schemeClr>
                </a:solidFill>
                <a:latin typeface="Times New Roman" pitchFamily="18" charset="0"/>
                <a:cs typeface="Times New Roman" pitchFamily="18" charset="0"/>
              </a:rPr>
              <a:t>(JDR 83,2004)</a:t>
            </a:r>
            <a:endParaRPr lang="en-US" sz="2400" dirty="0">
              <a:solidFill>
                <a:schemeClr val="accent3">
                  <a:lumMod val="50000"/>
                </a:schemeClr>
              </a:solidFill>
              <a:latin typeface="Times New Roman" pitchFamily="18" charset="0"/>
              <a:cs typeface="Times New Roman" pitchFamily="18" charset="0"/>
            </a:endParaRPr>
          </a:p>
          <a:p>
            <a:pPr marL="274320" indent="-274320">
              <a:buFont typeface="Wingdings 2"/>
              <a:buChar char=""/>
              <a:defRPr/>
            </a:pPr>
            <a:r>
              <a:rPr lang="en-US" sz="2000" dirty="0">
                <a:latin typeface="Times New Roman" pitchFamily="18" charset="0"/>
                <a:cs typeface="Times New Roman" pitchFamily="18" charset="0"/>
              </a:rPr>
              <a:t>This theory is supported by the fact that the </a:t>
            </a:r>
            <a:r>
              <a:rPr lang="en-US" sz="2000" dirty="0" err="1">
                <a:latin typeface="Times New Roman" pitchFamily="18" charset="0"/>
                <a:cs typeface="Times New Roman" pitchFamily="18" charset="0"/>
              </a:rPr>
              <a:t>DIAGNODent</a:t>
            </a:r>
            <a:r>
              <a:rPr lang="en-US" sz="2000" dirty="0">
                <a:latin typeface="Times New Roman" pitchFamily="18" charset="0"/>
                <a:cs typeface="Times New Roman" pitchFamily="18" charset="0"/>
              </a:rPr>
              <a:t> device does not detect lesions produced in the laboratory by means of acidic buffers, which produce no microbiological activity.                </a:t>
            </a:r>
            <a:r>
              <a:rPr lang="en-US" sz="1050" dirty="0">
                <a:solidFill>
                  <a:schemeClr val="accent3">
                    <a:lumMod val="50000"/>
                  </a:schemeClr>
                </a:solidFill>
                <a:latin typeface="Times New Roman" pitchFamily="18" charset="0"/>
                <a:cs typeface="Times New Roman" pitchFamily="18" charset="0"/>
              </a:rPr>
              <a:t> ( JCDA,VOL 70, SEP 2004)</a:t>
            </a:r>
          </a:p>
          <a:p>
            <a:pPr marL="274320" indent="-274320">
              <a:buFont typeface="Wingdings 2"/>
              <a:buChar char=""/>
              <a:defRPr/>
            </a:pPr>
            <a:r>
              <a:rPr lang="en-US" sz="2000" dirty="0">
                <a:latin typeface="Times New Roman" pitchFamily="18" charset="0"/>
                <a:cs typeface="Times New Roman" pitchFamily="18" charset="0"/>
              </a:rPr>
              <a:t>The device generates a laser beam that is absorbed by materials within the tooth and is subsequently re-emitted as </a:t>
            </a:r>
            <a:r>
              <a:rPr lang="en-US" sz="2000" i="1" dirty="0">
                <a:solidFill>
                  <a:srgbClr val="B84A00"/>
                </a:solidFill>
                <a:latin typeface="Times New Roman" pitchFamily="18" charset="0"/>
                <a:cs typeface="Times New Roman" pitchFamily="18" charset="0"/>
              </a:rPr>
              <a:t>infrared fluorescence.</a:t>
            </a:r>
          </a:p>
          <a:p>
            <a:pPr marL="274320" indent="-274320">
              <a:buFont typeface="Wingdings 2"/>
              <a:buChar char=""/>
              <a:defRPr/>
            </a:pPr>
            <a:r>
              <a:rPr lang="en-US" sz="2000" dirty="0">
                <a:latin typeface="Times New Roman" pitchFamily="18" charset="0"/>
                <a:cs typeface="Times New Roman" pitchFamily="18" charset="0"/>
              </a:rPr>
              <a:t>The </a:t>
            </a:r>
            <a:r>
              <a:rPr lang="en-US" sz="2000" dirty="0" err="1">
                <a:latin typeface="Times New Roman" pitchFamily="18" charset="0"/>
                <a:cs typeface="Times New Roman" pitchFamily="18" charset="0"/>
              </a:rPr>
              <a:t>DIAGNODent</a:t>
            </a:r>
            <a:r>
              <a:rPr lang="en-US" sz="2000" dirty="0">
                <a:latin typeface="Times New Roman" pitchFamily="18" charset="0"/>
                <a:cs typeface="Times New Roman" pitchFamily="18" charset="0"/>
              </a:rPr>
              <a:t> device is compact, portable and fully compliant with cross-infection control directives. It consists of a control unit and a hand-held probe. </a:t>
            </a:r>
          </a:p>
          <a:p>
            <a:pPr marL="274320" indent="-274320">
              <a:buFont typeface="Wingdings 2"/>
              <a:buChar char=""/>
              <a:defRPr/>
            </a:pPr>
            <a:r>
              <a:rPr lang="en-US" sz="2000" dirty="0">
                <a:latin typeface="Times New Roman" pitchFamily="18" charset="0"/>
                <a:cs typeface="Times New Roman" pitchFamily="18" charset="0"/>
              </a:rPr>
              <a:t>The probe comes with 2 attachments, one with a small tip, for examining fissure caries, and the other with a larger, broader tip, for examining smooth surfaces.</a:t>
            </a:r>
          </a:p>
          <a:p>
            <a:pPr marL="274320" indent="-274320">
              <a:buFont typeface="Wingdings 2"/>
              <a:buChar char=""/>
              <a:defRPr/>
            </a:pPr>
            <a:endParaRPr lang="en-US" sz="2000" dirty="0"/>
          </a:p>
          <a:p>
            <a:pPr marL="274320" indent="-274320">
              <a:buFont typeface="Wingdings 2"/>
              <a:buChar char=""/>
              <a:defRPr/>
            </a:pPr>
            <a:endParaRPr lang="en-US" sz="2000" i="1" dirty="0">
              <a:solidFill>
                <a:srgbClr val="B84A00"/>
              </a:solidFill>
              <a:latin typeface="Georgia" pitchFamily="18" charset="0"/>
            </a:endParaRPr>
          </a:p>
          <a:p>
            <a:pPr marL="274320" indent="-274320">
              <a:buFont typeface="Wingdings 2"/>
              <a:buChar char=""/>
              <a:defRPr/>
            </a:pPr>
            <a:endParaRPr lang="en-US" sz="2400" i="1" dirty="0">
              <a:solidFill>
                <a:schemeClr val="bg2"/>
              </a:solidFill>
              <a:latin typeface="Georgia" pitchFamily="18" charset="0"/>
            </a:endParaRPr>
          </a:p>
          <a:p>
            <a:pPr marL="274320" indent="-274320">
              <a:buFont typeface="Wingdings 2"/>
              <a:buChar char=""/>
              <a:defRPr/>
            </a:pPr>
            <a:endParaRPr lang="en-US" i="1" dirty="0">
              <a:solidFill>
                <a:srgbClr val="FF66CC"/>
              </a:solidFill>
              <a:latin typeface="Georgia" pitchFamily="18" charset="0"/>
            </a:endParaRPr>
          </a:p>
          <a:p>
            <a:pPr marL="274320" indent="-274320">
              <a:buFont typeface="Wingdings 2"/>
              <a:buChar char=""/>
              <a:defRPr/>
            </a:pPr>
            <a:endParaRPr lang="en-US" dirty="0">
              <a:latin typeface="Georgia" pitchFamily="18" charset="0"/>
            </a:endParaRPr>
          </a:p>
        </p:txBody>
      </p:sp>
      <p:pic>
        <p:nvPicPr>
          <p:cNvPr id="6" name="Picture 7" descr="http://www.davidandersondds.com/assets/diagnodent.jpg"/>
          <p:cNvPicPr>
            <a:picLocks noChangeAspect="1" noChangeArrowheads="1"/>
          </p:cNvPicPr>
          <p:nvPr/>
        </p:nvPicPr>
        <p:blipFill>
          <a:blip r:embed="rId2" r:link="rId3"/>
          <a:srcRect/>
          <a:stretch>
            <a:fillRect/>
          </a:stretch>
        </p:blipFill>
        <p:spPr bwMode="auto">
          <a:xfrm>
            <a:off x="8329075" y="141802"/>
            <a:ext cx="2266193" cy="4028210"/>
          </a:xfrm>
          <a:prstGeom prst="rect">
            <a:avLst/>
          </a:prstGeom>
          <a:noFill/>
          <a:ln w="9525">
            <a:noFill/>
            <a:miter lim="800000"/>
            <a:headEnd/>
            <a:tailEnd/>
          </a:ln>
        </p:spPr>
      </p:pic>
    </p:spTree>
    <p:extLst>
      <p:ext uri="{BB962C8B-B14F-4D97-AF65-F5344CB8AC3E}">
        <p14:creationId xmlns:p14="http://schemas.microsoft.com/office/powerpoint/2010/main" xmlns="" val="186305854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3"/>
          <p:cNvPicPr>
            <a:picLocks noGrp="1" noChangeAspect="1" noChangeArrowheads="1"/>
          </p:cNvPicPr>
          <p:nvPr>
            <p:ph idx="4294967295"/>
          </p:nvPr>
        </p:nvPicPr>
        <p:blipFill>
          <a:blip r:embed="rId2"/>
          <a:srcRect b="51852"/>
          <a:stretch>
            <a:fillRect/>
          </a:stretch>
        </p:blipFill>
        <p:spPr>
          <a:xfrm>
            <a:off x="2934259" y="654425"/>
            <a:ext cx="6000750" cy="1456765"/>
          </a:xfrm>
        </p:spPr>
      </p:pic>
      <p:sp>
        <p:nvSpPr>
          <p:cNvPr id="137219" name="Rectangle 4"/>
          <p:cNvSpPr>
            <a:spLocks noChangeArrowheads="1"/>
          </p:cNvSpPr>
          <p:nvPr/>
        </p:nvSpPr>
        <p:spPr bwMode="auto">
          <a:xfrm>
            <a:off x="1900518" y="2263592"/>
            <a:ext cx="8068235" cy="3139321"/>
          </a:xfrm>
          <a:prstGeom prst="rect">
            <a:avLst/>
          </a:prstGeom>
          <a:noFill/>
          <a:ln w="9525">
            <a:noFill/>
            <a:miter lim="800000"/>
            <a:headEnd/>
            <a:tailEnd/>
          </a:ln>
        </p:spPr>
        <p:txBody>
          <a:bodyPr wrap="square">
            <a:spAutoFit/>
          </a:bodyPr>
          <a:lstStyle/>
          <a:p>
            <a:pPr algn="ctr"/>
            <a:r>
              <a:rPr lang="en-US" b="1" dirty="0">
                <a:solidFill>
                  <a:prstClr val="black"/>
                </a:solidFill>
                <a:latin typeface="Calibri"/>
              </a:rPr>
              <a:t>Improved Technique for early diagnosis of </a:t>
            </a:r>
            <a:r>
              <a:rPr lang="en-US" b="1" dirty="0" err="1">
                <a:solidFill>
                  <a:prstClr val="black"/>
                </a:solidFill>
                <a:latin typeface="Calibri"/>
              </a:rPr>
              <a:t>noncavitated</a:t>
            </a:r>
            <a:r>
              <a:rPr lang="en-US" b="1" dirty="0">
                <a:solidFill>
                  <a:prstClr val="black"/>
                </a:solidFill>
                <a:latin typeface="Calibri"/>
              </a:rPr>
              <a:t> </a:t>
            </a:r>
            <a:r>
              <a:rPr lang="en-US" b="1" dirty="0" err="1">
                <a:solidFill>
                  <a:prstClr val="black"/>
                </a:solidFill>
                <a:latin typeface="Calibri"/>
              </a:rPr>
              <a:t>occlusal</a:t>
            </a:r>
            <a:r>
              <a:rPr lang="en-US" b="1" dirty="0">
                <a:solidFill>
                  <a:prstClr val="black"/>
                </a:solidFill>
                <a:latin typeface="Calibri"/>
              </a:rPr>
              <a:t> lesions.</a:t>
            </a:r>
          </a:p>
          <a:p>
            <a:pPr algn="ctr"/>
            <a:r>
              <a:rPr lang="en-US" b="1" dirty="0">
                <a:solidFill>
                  <a:prstClr val="black"/>
                </a:solidFill>
                <a:latin typeface="Calibri"/>
              </a:rPr>
              <a:t> </a:t>
            </a:r>
            <a:r>
              <a:rPr lang="en-US" dirty="0">
                <a:solidFill>
                  <a:prstClr val="black"/>
                </a:solidFill>
                <a:latin typeface="Times New Roman" pitchFamily="18" charset="0"/>
                <a:cs typeface="Times New Roman" pitchFamily="18" charset="0"/>
              </a:rPr>
              <a:t>The only FDA-approved and over-90%-accurate device, the </a:t>
            </a:r>
            <a:r>
              <a:rPr lang="en-US" dirty="0" err="1">
                <a:solidFill>
                  <a:prstClr val="black"/>
                </a:solidFill>
                <a:latin typeface="Times New Roman" pitchFamily="18" charset="0"/>
                <a:cs typeface="Times New Roman" pitchFamily="18" charset="0"/>
              </a:rPr>
              <a:t>DIAGNOdent</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KaVo</a:t>
            </a:r>
            <a:r>
              <a:rPr lang="en-US" dirty="0">
                <a:solidFill>
                  <a:prstClr val="black"/>
                </a:solidFill>
                <a:latin typeface="Times New Roman" pitchFamily="18" charset="0"/>
                <a:cs typeface="Times New Roman" pitchFamily="18" charset="0"/>
              </a:rPr>
              <a:t>) allows this detection. It shines a red laser into the </a:t>
            </a:r>
            <a:r>
              <a:rPr lang="en-US" dirty="0" err="1">
                <a:solidFill>
                  <a:prstClr val="black"/>
                </a:solidFill>
                <a:latin typeface="Times New Roman" pitchFamily="18" charset="0"/>
                <a:cs typeface="Times New Roman" pitchFamily="18" charset="0"/>
              </a:rPr>
              <a:t>occlusal</a:t>
            </a:r>
            <a:r>
              <a:rPr lang="en-US" dirty="0">
                <a:solidFill>
                  <a:prstClr val="black"/>
                </a:solidFill>
                <a:latin typeface="Times New Roman" pitchFamily="18" charset="0"/>
                <a:cs typeface="Times New Roman" pitchFamily="18" charset="0"/>
              </a:rPr>
              <a:t> subsurface via a specially designed hand piece and tip. As the laser detects </a:t>
            </a:r>
            <a:r>
              <a:rPr lang="en-US" dirty="0" err="1">
                <a:solidFill>
                  <a:prstClr val="black"/>
                </a:solidFill>
                <a:latin typeface="Times New Roman" pitchFamily="18" charset="0"/>
                <a:cs typeface="Times New Roman" pitchFamily="18" charset="0"/>
              </a:rPr>
              <a:t>demineralized</a:t>
            </a:r>
            <a:r>
              <a:rPr lang="en-US" dirty="0">
                <a:solidFill>
                  <a:prstClr val="black"/>
                </a:solidFill>
                <a:latin typeface="Times New Roman" pitchFamily="18" charset="0"/>
                <a:cs typeface="Times New Roman" pitchFamily="18" charset="0"/>
              </a:rPr>
              <a:t> tooth substances and bacteria products, it produces fluorescence. The fluorescent light comes back, interacts with the detector, and is read out as a number and an audible signal if there is a lesion. </a:t>
            </a:r>
          </a:p>
          <a:p>
            <a:pPr algn="ctr"/>
            <a:r>
              <a:rPr lang="en-US" dirty="0">
                <a:solidFill>
                  <a:prstClr val="black"/>
                </a:solidFill>
                <a:latin typeface="Times New Roman" pitchFamily="18" charset="0"/>
                <a:cs typeface="Times New Roman" pitchFamily="18" charset="0"/>
              </a:rPr>
              <a:t>Numbers 15-30 -</a:t>
            </a:r>
            <a:r>
              <a:rPr lang="en-US" dirty="0">
                <a:solidFill>
                  <a:srgbClr val="FF66CC"/>
                </a:solidFill>
                <a:latin typeface="Times New Roman" pitchFamily="18" charset="0"/>
                <a:cs typeface="Times New Roman" pitchFamily="18" charset="0"/>
              </a:rPr>
              <a:t>need preventive </a:t>
            </a:r>
            <a:r>
              <a:rPr lang="en-US" dirty="0" err="1">
                <a:solidFill>
                  <a:srgbClr val="FF66CC"/>
                </a:solidFill>
                <a:latin typeface="Times New Roman" pitchFamily="18" charset="0"/>
                <a:cs typeface="Times New Roman" pitchFamily="18" charset="0"/>
              </a:rPr>
              <a:t>remineralization</a:t>
            </a:r>
            <a:r>
              <a:rPr lang="en-US" dirty="0">
                <a:solidFill>
                  <a:srgbClr val="FF66CC"/>
                </a:solidFill>
                <a:latin typeface="Times New Roman" pitchFamily="18" charset="0"/>
                <a:cs typeface="Times New Roman" pitchFamily="18" charset="0"/>
              </a:rPr>
              <a:t> or operative care depending on the caries risk assessment</a:t>
            </a:r>
            <a:r>
              <a:rPr lang="en-US" dirty="0">
                <a:solidFill>
                  <a:prstClr val="black"/>
                </a:solidFill>
                <a:latin typeface="Times New Roman" pitchFamily="18" charset="0"/>
                <a:cs typeface="Times New Roman" pitchFamily="18" charset="0"/>
              </a:rPr>
              <a:t>. </a:t>
            </a:r>
          </a:p>
          <a:p>
            <a:pPr algn="ctr"/>
            <a:r>
              <a:rPr lang="en-US" dirty="0">
                <a:solidFill>
                  <a:prstClr val="black"/>
                </a:solidFill>
                <a:latin typeface="Times New Roman" pitchFamily="18" charset="0"/>
                <a:cs typeface="Times New Roman" pitchFamily="18" charset="0"/>
              </a:rPr>
              <a:t>Numbers over 30 -</a:t>
            </a:r>
            <a:r>
              <a:rPr lang="en-US" dirty="0">
                <a:solidFill>
                  <a:srgbClr val="FF66CC"/>
                </a:solidFill>
                <a:latin typeface="Times New Roman" pitchFamily="18" charset="0"/>
                <a:cs typeface="Times New Roman" pitchFamily="18" charset="0"/>
              </a:rPr>
              <a:t>indicate the probability of a subsurface lesion and need for operative care.</a:t>
            </a:r>
          </a:p>
        </p:txBody>
      </p:sp>
    </p:spTree>
    <p:extLst>
      <p:ext uri="{BB962C8B-B14F-4D97-AF65-F5344CB8AC3E}">
        <p14:creationId xmlns:p14="http://schemas.microsoft.com/office/powerpoint/2010/main" xmlns="" val="301150564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IN" dirty="0"/>
          </a:p>
        </p:txBody>
      </p:sp>
      <p:sp>
        <p:nvSpPr>
          <p:cNvPr id="3" name="Content Placeholder 2"/>
          <p:cNvSpPr>
            <a:spLocks noGrp="1"/>
          </p:cNvSpPr>
          <p:nvPr>
            <p:ph idx="1"/>
          </p:nvPr>
        </p:nvSpPr>
        <p:spPr/>
        <p:txBody>
          <a:bodyPr/>
          <a:lstStyle/>
          <a:p>
            <a:r>
              <a:rPr lang="en-US" dirty="0" smtClean="0"/>
              <a:t>ZONES OF DENTAL CARIES</a:t>
            </a:r>
          </a:p>
          <a:p>
            <a:r>
              <a:rPr lang="en-US" dirty="0" smtClean="0"/>
              <a:t>CARIES ACTIVITY TEST </a:t>
            </a:r>
          </a:p>
          <a:p>
            <a:r>
              <a:rPr lang="en-US" dirty="0" smtClean="0"/>
              <a:t>CARIES DETECTION METHOD</a:t>
            </a:r>
          </a:p>
          <a:p>
            <a:r>
              <a:rPr lang="en-US" dirty="0" smtClean="0"/>
              <a:t>QUESTIONS </a:t>
            </a:r>
          </a:p>
          <a:p>
            <a:r>
              <a:rPr lang="en-US" smtClean="0"/>
              <a:t>REFERENCES</a:t>
            </a:r>
            <a:endParaRPr lang="en-IN" dirty="0"/>
          </a:p>
        </p:txBody>
      </p:sp>
    </p:spTree>
    <p:extLst>
      <p:ext uri="{BB962C8B-B14F-4D97-AF65-F5344CB8AC3E}">
        <p14:creationId xmlns:p14="http://schemas.microsoft.com/office/powerpoint/2010/main" xmlns="" val="3560992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idx="1"/>
          </p:nvPr>
        </p:nvSpPr>
        <p:spPr>
          <a:xfrm>
            <a:off x="1856513" y="228600"/>
            <a:ext cx="7154141" cy="404064"/>
          </a:xfrm>
        </p:spPr>
        <p:txBody>
          <a:bodyPr>
            <a:normAutofit lnSpcReduction="10000"/>
          </a:bodyPr>
          <a:lstStyle/>
          <a:p>
            <a:pPr marL="274320" indent="-274320">
              <a:buNone/>
              <a:defRPr/>
            </a:pPr>
            <a:r>
              <a:rPr lang="en-US" altLang="zh-CN" sz="2400" dirty="0">
                <a:solidFill>
                  <a:schemeClr val="accent3">
                    <a:lumMod val="50000"/>
                  </a:schemeClr>
                </a:solidFill>
                <a:latin typeface="Georgia" pitchFamily="18" charset="0"/>
                <a:cs typeface="Arial" pitchFamily="34" charset="0"/>
                <a:sym typeface="Symbol" pitchFamily="18" charset="2"/>
              </a:rPr>
              <a:t>Interpretation of values</a:t>
            </a:r>
          </a:p>
        </p:txBody>
      </p:sp>
      <p:sp>
        <p:nvSpPr>
          <p:cNvPr id="143363" name="Rectangle 3"/>
          <p:cNvSpPr>
            <a:spLocks noChangeArrowheads="1"/>
          </p:cNvSpPr>
          <p:nvPr/>
        </p:nvSpPr>
        <p:spPr bwMode="auto">
          <a:xfrm>
            <a:off x="5613797" y="2943225"/>
            <a:ext cx="6858000" cy="369332"/>
          </a:xfrm>
          <a:prstGeom prst="rect">
            <a:avLst/>
          </a:prstGeom>
          <a:noFill/>
          <a:ln w="9525">
            <a:noFill/>
            <a:miter lim="800000"/>
            <a:headEnd/>
            <a:tailEnd/>
          </a:ln>
        </p:spPr>
        <p:txBody>
          <a:bodyPr>
            <a:spAutoFit/>
          </a:bodyPr>
          <a:lstStyle/>
          <a:p>
            <a:endParaRPr lang="en-IN">
              <a:solidFill>
                <a:prstClr val="black"/>
              </a:solidFill>
              <a:latin typeface="Trebuchet MS" pitchFamily="34" charset="0"/>
            </a:endParaRPr>
          </a:p>
        </p:txBody>
      </p:sp>
      <p:sp>
        <p:nvSpPr>
          <p:cNvPr id="143364" name="Rectangle 4"/>
          <p:cNvSpPr>
            <a:spLocks noChangeArrowheads="1"/>
          </p:cNvSpPr>
          <p:nvPr/>
        </p:nvSpPr>
        <p:spPr bwMode="auto">
          <a:xfrm>
            <a:off x="5381625" y="2324100"/>
            <a:ext cx="6858000" cy="369332"/>
          </a:xfrm>
          <a:prstGeom prst="rect">
            <a:avLst/>
          </a:prstGeom>
          <a:noFill/>
          <a:ln w="9525">
            <a:noFill/>
            <a:miter lim="800000"/>
            <a:headEnd/>
            <a:tailEnd/>
          </a:ln>
        </p:spPr>
        <p:txBody>
          <a:bodyPr>
            <a:spAutoFit/>
          </a:bodyPr>
          <a:lstStyle/>
          <a:p>
            <a:endParaRPr lang="en-IN">
              <a:solidFill>
                <a:prstClr val="black"/>
              </a:solidFill>
              <a:latin typeface="Trebuchet MS" pitchFamily="34" charset="0"/>
            </a:endParaRPr>
          </a:p>
        </p:txBody>
      </p:sp>
      <p:sp>
        <p:nvSpPr>
          <p:cNvPr id="143365" name="Rectangle 5"/>
          <p:cNvSpPr>
            <a:spLocks noChangeArrowheads="1"/>
          </p:cNvSpPr>
          <p:nvPr/>
        </p:nvSpPr>
        <p:spPr bwMode="auto">
          <a:xfrm>
            <a:off x="5381625" y="2324100"/>
            <a:ext cx="6858000" cy="369332"/>
          </a:xfrm>
          <a:prstGeom prst="rect">
            <a:avLst/>
          </a:prstGeom>
          <a:noFill/>
          <a:ln w="9525">
            <a:noFill/>
            <a:miter lim="800000"/>
            <a:headEnd/>
            <a:tailEnd/>
          </a:ln>
        </p:spPr>
        <p:txBody>
          <a:bodyPr>
            <a:spAutoFit/>
          </a:bodyPr>
          <a:lstStyle/>
          <a:p>
            <a:endParaRPr lang="en-IN">
              <a:solidFill>
                <a:prstClr val="black"/>
              </a:solidFill>
              <a:latin typeface="Trebuchet MS" pitchFamily="34" charset="0"/>
            </a:endParaRPr>
          </a:p>
        </p:txBody>
      </p:sp>
      <p:sp>
        <p:nvSpPr>
          <p:cNvPr id="143366" name="Rectangle 6"/>
          <p:cNvSpPr>
            <a:spLocks noChangeArrowheads="1"/>
          </p:cNvSpPr>
          <p:nvPr/>
        </p:nvSpPr>
        <p:spPr bwMode="auto">
          <a:xfrm>
            <a:off x="5110163" y="1876425"/>
            <a:ext cx="6858000" cy="369332"/>
          </a:xfrm>
          <a:prstGeom prst="rect">
            <a:avLst/>
          </a:prstGeom>
          <a:noFill/>
          <a:ln w="9525">
            <a:noFill/>
            <a:miter lim="800000"/>
            <a:headEnd/>
            <a:tailEnd/>
          </a:ln>
        </p:spPr>
        <p:txBody>
          <a:bodyPr>
            <a:spAutoFit/>
          </a:bodyPr>
          <a:lstStyle/>
          <a:p>
            <a:endParaRPr lang="en-IN">
              <a:solidFill>
                <a:prstClr val="black"/>
              </a:solidFill>
              <a:latin typeface="Trebuchet MS" pitchFamily="34" charset="0"/>
            </a:endParaRPr>
          </a:p>
        </p:txBody>
      </p:sp>
      <p:sp>
        <p:nvSpPr>
          <p:cNvPr id="143367" name="Rectangle 7"/>
          <p:cNvSpPr>
            <a:spLocks noChangeArrowheads="1"/>
          </p:cNvSpPr>
          <p:nvPr/>
        </p:nvSpPr>
        <p:spPr bwMode="auto">
          <a:xfrm>
            <a:off x="5470922" y="2605088"/>
            <a:ext cx="6858000" cy="369332"/>
          </a:xfrm>
          <a:prstGeom prst="rect">
            <a:avLst/>
          </a:prstGeom>
          <a:noFill/>
          <a:ln w="9525">
            <a:noFill/>
            <a:miter lim="800000"/>
            <a:headEnd/>
            <a:tailEnd/>
          </a:ln>
        </p:spPr>
        <p:txBody>
          <a:bodyPr>
            <a:spAutoFit/>
          </a:bodyPr>
          <a:lstStyle/>
          <a:p>
            <a:endParaRPr lang="en-IN">
              <a:solidFill>
                <a:prstClr val="black"/>
              </a:solidFill>
              <a:latin typeface="Trebuchet MS" pitchFamily="34" charset="0"/>
            </a:endParaRPr>
          </a:p>
        </p:txBody>
      </p:sp>
      <p:sp>
        <p:nvSpPr>
          <p:cNvPr id="143368" name="Rectangle 9"/>
          <p:cNvSpPr>
            <a:spLocks noChangeArrowheads="1"/>
          </p:cNvSpPr>
          <p:nvPr/>
        </p:nvSpPr>
        <p:spPr bwMode="auto">
          <a:xfrm>
            <a:off x="5470922" y="2605088"/>
            <a:ext cx="6858000" cy="369332"/>
          </a:xfrm>
          <a:prstGeom prst="rect">
            <a:avLst/>
          </a:prstGeom>
          <a:noFill/>
          <a:ln w="9525">
            <a:noFill/>
            <a:miter lim="800000"/>
            <a:headEnd/>
            <a:tailEnd/>
          </a:ln>
        </p:spPr>
        <p:txBody>
          <a:bodyPr>
            <a:spAutoFit/>
          </a:bodyPr>
          <a:lstStyle/>
          <a:p>
            <a:endParaRPr lang="en-IN">
              <a:solidFill>
                <a:prstClr val="black"/>
              </a:solidFill>
              <a:latin typeface="Trebuchet MS" pitchFamily="34" charset="0"/>
            </a:endParaRPr>
          </a:p>
        </p:txBody>
      </p:sp>
      <p:grpSp>
        <p:nvGrpSpPr>
          <p:cNvPr id="2" name="Group 55"/>
          <p:cNvGrpSpPr>
            <a:grpSpLocks/>
          </p:cNvGrpSpPr>
          <p:nvPr/>
        </p:nvGrpSpPr>
        <p:grpSpPr bwMode="auto">
          <a:xfrm>
            <a:off x="2777158" y="1200377"/>
            <a:ext cx="6642447" cy="4006850"/>
            <a:chOff x="-3" y="-3"/>
            <a:chExt cx="3264" cy="2005"/>
          </a:xfrm>
        </p:grpSpPr>
        <p:grpSp>
          <p:nvGrpSpPr>
            <p:cNvPr id="3" name="Group 53"/>
            <p:cNvGrpSpPr>
              <a:grpSpLocks/>
            </p:cNvGrpSpPr>
            <p:nvPr/>
          </p:nvGrpSpPr>
          <p:grpSpPr bwMode="auto">
            <a:xfrm>
              <a:off x="0" y="0"/>
              <a:ext cx="3261" cy="1999"/>
              <a:chOff x="0" y="0"/>
              <a:chExt cx="3261" cy="1999"/>
            </a:xfrm>
          </p:grpSpPr>
          <p:grpSp>
            <p:nvGrpSpPr>
              <p:cNvPr id="4" name="Group 24"/>
              <p:cNvGrpSpPr>
                <a:grpSpLocks/>
              </p:cNvGrpSpPr>
              <p:nvPr/>
            </p:nvGrpSpPr>
            <p:grpSpPr bwMode="auto">
              <a:xfrm>
                <a:off x="0" y="0"/>
                <a:ext cx="669" cy="329"/>
                <a:chOff x="0" y="0"/>
                <a:chExt cx="669" cy="329"/>
              </a:xfrm>
            </p:grpSpPr>
            <p:sp>
              <p:nvSpPr>
                <p:cNvPr id="143411" name="Rectangle 23"/>
                <p:cNvSpPr>
                  <a:spLocks noChangeArrowheads="1"/>
                </p:cNvSpPr>
                <p:nvPr/>
              </p:nvSpPr>
              <p:spPr bwMode="auto">
                <a:xfrm>
                  <a:off x="0" y="0"/>
                  <a:ext cx="669" cy="329"/>
                </a:xfrm>
                <a:prstGeom prst="rect">
                  <a:avLst/>
                </a:prstGeom>
                <a:solidFill>
                  <a:srgbClr val="CCCCCC"/>
                </a:solidFill>
                <a:ln w="9525">
                  <a:noFill/>
                  <a:miter lim="800000"/>
                  <a:headEnd/>
                  <a:tailEnd/>
                </a:ln>
              </p:spPr>
              <p:txBody>
                <a:bodyPr wrap="none"/>
                <a:lstStyle/>
                <a:p>
                  <a:endParaRPr lang="en-IN">
                    <a:solidFill>
                      <a:prstClr val="black"/>
                    </a:solidFill>
                    <a:latin typeface="Trebuchet MS" pitchFamily="34" charset="0"/>
                  </a:endParaRPr>
                </a:p>
              </p:txBody>
            </p:sp>
            <p:grpSp>
              <p:nvGrpSpPr>
                <p:cNvPr id="5" name="Group 22"/>
                <p:cNvGrpSpPr>
                  <a:grpSpLocks/>
                </p:cNvGrpSpPr>
                <p:nvPr/>
              </p:nvGrpSpPr>
              <p:grpSpPr bwMode="auto">
                <a:xfrm>
                  <a:off x="0" y="0"/>
                  <a:ext cx="669" cy="305"/>
                  <a:chOff x="0" y="0"/>
                  <a:chExt cx="669" cy="305"/>
                </a:xfrm>
              </p:grpSpPr>
              <p:sp>
                <p:nvSpPr>
                  <p:cNvPr id="143413" name="Rectangle 11"/>
                  <p:cNvSpPr>
                    <a:spLocks noChangeArrowheads="1"/>
                  </p:cNvSpPr>
                  <p:nvPr/>
                </p:nvSpPr>
                <p:spPr bwMode="auto">
                  <a:xfrm>
                    <a:off x="6" y="6"/>
                    <a:ext cx="657" cy="293"/>
                  </a:xfrm>
                  <a:prstGeom prst="rect">
                    <a:avLst/>
                  </a:prstGeom>
                  <a:solidFill>
                    <a:srgbClr val="CCCCCC"/>
                  </a:solidFill>
                  <a:ln w="9525">
                    <a:noFill/>
                    <a:miter lim="800000"/>
                    <a:headEnd/>
                    <a:tailEnd/>
                  </a:ln>
                </p:spPr>
                <p:txBody>
                  <a:bodyPr/>
                  <a:lstStyle/>
                  <a:p>
                    <a:r>
                      <a:rPr lang="en-US" altLang="zh-CN" b="1">
                        <a:solidFill>
                          <a:srgbClr val="000000"/>
                        </a:solidFill>
                        <a:latin typeface="Calibri"/>
                        <a:ea typeface="SimSun" pitchFamily="2" charset="-122"/>
                      </a:rPr>
                      <a:t>Display value:</a:t>
                    </a:r>
                    <a:endParaRPr lang="en-US" altLang="zh-CN">
                      <a:solidFill>
                        <a:srgbClr val="000000"/>
                      </a:solidFill>
                      <a:latin typeface="Verdana" pitchFamily="34" charset="0"/>
                      <a:ea typeface="SimSun" pitchFamily="2" charset="-122"/>
                    </a:endParaRPr>
                  </a:p>
                  <a:p>
                    <a:endParaRPr lang="en-US" altLang="zh-CN">
                      <a:solidFill>
                        <a:prstClr val="black"/>
                      </a:solidFill>
                      <a:latin typeface="Calibri"/>
                      <a:ea typeface="SimSun" pitchFamily="2" charset="-122"/>
                    </a:endParaRPr>
                  </a:p>
                </p:txBody>
              </p:sp>
              <p:sp>
                <p:nvSpPr>
                  <p:cNvPr id="143414" name="Rectangle 21"/>
                  <p:cNvSpPr>
                    <a:spLocks noChangeArrowheads="1"/>
                  </p:cNvSpPr>
                  <p:nvPr/>
                </p:nvSpPr>
                <p:spPr bwMode="auto">
                  <a:xfrm>
                    <a:off x="0" y="0"/>
                    <a:ext cx="669" cy="305"/>
                  </a:xfrm>
                  <a:prstGeom prst="rect">
                    <a:avLst/>
                  </a:prstGeom>
                  <a:noFill/>
                  <a:ln w="7">
                    <a:solidFill>
                      <a:srgbClr val="A0A0A0"/>
                    </a:solidFill>
                    <a:miter lim="800000"/>
                    <a:headEnd/>
                    <a:tailEnd/>
                  </a:ln>
                </p:spPr>
                <p:txBody>
                  <a:bodyPr wrap="none"/>
                  <a:lstStyle/>
                  <a:p>
                    <a:endParaRPr lang="en-IN">
                      <a:solidFill>
                        <a:prstClr val="black"/>
                      </a:solidFill>
                      <a:latin typeface="Trebuchet MS" pitchFamily="34" charset="0"/>
                    </a:endParaRPr>
                  </a:p>
                </p:txBody>
              </p:sp>
            </p:grpSp>
          </p:grpSp>
          <p:grpSp>
            <p:nvGrpSpPr>
              <p:cNvPr id="6" name="Group 28"/>
              <p:cNvGrpSpPr>
                <a:grpSpLocks/>
              </p:cNvGrpSpPr>
              <p:nvPr/>
            </p:nvGrpSpPr>
            <p:grpSpPr bwMode="auto">
              <a:xfrm>
                <a:off x="669" y="0"/>
                <a:ext cx="2509" cy="329"/>
                <a:chOff x="669" y="0"/>
                <a:chExt cx="2509" cy="329"/>
              </a:xfrm>
            </p:grpSpPr>
            <p:sp>
              <p:nvSpPr>
                <p:cNvPr id="143407" name="Rectangle 27"/>
                <p:cNvSpPr>
                  <a:spLocks noChangeArrowheads="1"/>
                </p:cNvSpPr>
                <p:nvPr/>
              </p:nvSpPr>
              <p:spPr bwMode="auto">
                <a:xfrm>
                  <a:off x="669" y="0"/>
                  <a:ext cx="2509" cy="329"/>
                </a:xfrm>
                <a:prstGeom prst="rect">
                  <a:avLst/>
                </a:prstGeom>
                <a:solidFill>
                  <a:srgbClr val="CCCCCC"/>
                </a:solidFill>
                <a:ln w="9525">
                  <a:noFill/>
                  <a:miter lim="800000"/>
                  <a:headEnd/>
                  <a:tailEnd/>
                </a:ln>
              </p:spPr>
              <p:txBody>
                <a:bodyPr wrap="none"/>
                <a:lstStyle/>
                <a:p>
                  <a:endParaRPr lang="en-IN">
                    <a:solidFill>
                      <a:prstClr val="black"/>
                    </a:solidFill>
                    <a:latin typeface="Trebuchet MS" pitchFamily="34" charset="0"/>
                  </a:endParaRPr>
                </a:p>
              </p:txBody>
            </p:sp>
            <p:grpSp>
              <p:nvGrpSpPr>
                <p:cNvPr id="7" name="Group 26"/>
                <p:cNvGrpSpPr>
                  <a:grpSpLocks/>
                </p:cNvGrpSpPr>
                <p:nvPr/>
              </p:nvGrpSpPr>
              <p:grpSpPr bwMode="auto">
                <a:xfrm>
                  <a:off x="669" y="0"/>
                  <a:ext cx="2509" cy="305"/>
                  <a:chOff x="669" y="0"/>
                  <a:chExt cx="2509" cy="305"/>
                </a:xfrm>
              </p:grpSpPr>
              <p:sp>
                <p:nvSpPr>
                  <p:cNvPr id="143409" name="Rectangle 12"/>
                  <p:cNvSpPr>
                    <a:spLocks noChangeArrowheads="1"/>
                  </p:cNvSpPr>
                  <p:nvPr/>
                </p:nvSpPr>
                <p:spPr bwMode="auto">
                  <a:xfrm>
                    <a:off x="675" y="6"/>
                    <a:ext cx="2497" cy="293"/>
                  </a:xfrm>
                  <a:prstGeom prst="rect">
                    <a:avLst/>
                  </a:prstGeom>
                  <a:solidFill>
                    <a:srgbClr val="CCCCCC"/>
                  </a:solidFill>
                  <a:ln w="9525">
                    <a:noFill/>
                    <a:miter lim="800000"/>
                    <a:headEnd/>
                    <a:tailEnd/>
                  </a:ln>
                </p:spPr>
                <p:txBody>
                  <a:bodyPr/>
                  <a:lstStyle/>
                  <a:p>
                    <a:r>
                      <a:rPr lang="en-US" altLang="zh-CN" b="1">
                        <a:solidFill>
                          <a:srgbClr val="000000"/>
                        </a:solidFill>
                        <a:latin typeface="Calibri"/>
                        <a:ea typeface="SimSun" pitchFamily="2" charset="-122"/>
                      </a:rPr>
                      <a:t>Therapy:</a:t>
                    </a:r>
                    <a:endParaRPr lang="en-US" altLang="zh-CN">
                      <a:solidFill>
                        <a:srgbClr val="000000"/>
                      </a:solidFill>
                      <a:latin typeface="Verdana" pitchFamily="34" charset="0"/>
                      <a:ea typeface="SimSun" pitchFamily="2" charset="-122"/>
                    </a:endParaRPr>
                  </a:p>
                  <a:p>
                    <a:endParaRPr lang="en-US" altLang="zh-CN">
                      <a:solidFill>
                        <a:prstClr val="black"/>
                      </a:solidFill>
                      <a:latin typeface="Calibri"/>
                      <a:ea typeface="SimSun" pitchFamily="2" charset="-122"/>
                    </a:endParaRPr>
                  </a:p>
                </p:txBody>
              </p:sp>
              <p:sp>
                <p:nvSpPr>
                  <p:cNvPr id="143410" name="Rectangle 25"/>
                  <p:cNvSpPr>
                    <a:spLocks noChangeArrowheads="1"/>
                  </p:cNvSpPr>
                  <p:nvPr/>
                </p:nvSpPr>
                <p:spPr bwMode="auto">
                  <a:xfrm>
                    <a:off x="669" y="0"/>
                    <a:ext cx="2509" cy="305"/>
                  </a:xfrm>
                  <a:prstGeom prst="rect">
                    <a:avLst/>
                  </a:prstGeom>
                  <a:noFill/>
                  <a:ln w="7">
                    <a:solidFill>
                      <a:srgbClr val="A0A0A0"/>
                    </a:solidFill>
                    <a:miter lim="800000"/>
                    <a:headEnd/>
                    <a:tailEnd/>
                  </a:ln>
                </p:spPr>
                <p:txBody>
                  <a:bodyPr wrap="none"/>
                  <a:lstStyle/>
                  <a:p>
                    <a:endParaRPr lang="en-IN">
                      <a:solidFill>
                        <a:prstClr val="black"/>
                      </a:solidFill>
                      <a:latin typeface="Trebuchet MS" pitchFamily="34" charset="0"/>
                    </a:endParaRPr>
                  </a:p>
                </p:txBody>
              </p:sp>
            </p:grpSp>
          </p:grpSp>
          <p:grpSp>
            <p:nvGrpSpPr>
              <p:cNvPr id="8" name="Group 30"/>
              <p:cNvGrpSpPr>
                <a:grpSpLocks/>
              </p:cNvGrpSpPr>
              <p:nvPr/>
            </p:nvGrpSpPr>
            <p:grpSpPr bwMode="auto">
              <a:xfrm>
                <a:off x="0" y="317"/>
                <a:ext cx="669" cy="305"/>
                <a:chOff x="0" y="317"/>
                <a:chExt cx="669" cy="305"/>
              </a:xfrm>
            </p:grpSpPr>
            <p:sp>
              <p:nvSpPr>
                <p:cNvPr id="114733" name="Rectangle 13"/>
                <p:cNvSpPr>
                  <a:spLocks noChangeArrowheads="1"/>
                </p:cNvSpPr>
                <p:nvPr/>
              </p:nvSpPr>
              <p:spPr bwMode="auto">
                <a:xfrm>
                  <a:off x="6" y="323"/>
                  <a:ext cx="658" cy="292"/>
                </a:xfrm>
                <a:prstGeom prst="rect">
                  <a:avLst/>
                </a:prstGeom>
                <a:noFill/>
                <a:ln w="9525">
                  <a:noFill/>
                  <a:miter lim="800000"/>
                  <a:headEnd/>
                  <a:tailEnd/>
                </a:ln>
              </p:spPr>
              <p:txBody>
                <a:bodyPr/>
                <a:lstStyle/>
                <a:p>
                  <a:pPr>
                    <a:defRPr/>
                  </a:pPr>
                  <a:r>
                    <a:rPr lang="en-US" altLang="zh-CN" b="1" dirty="0">
                      <a:solidFill>
                        <a:srgbClr val="A5A5A5">
                          <a:lumMod val="50000"/>
                        </a:srgbClr>
                      </a:solidFill>
                      <a:latin typeface="Calibri"/>
                      <a:ea typeface="SimSun" pitchFamily="2" charset="-122"/>
                    </a:rPr>
                    <a:t>0 - 14</a:t>
                  </a:r>
                  <a:endParaRPr lang="en-US" altLang="zh-CN" dirty="0">
                    <a:solidFill>
                      <a:srgbClr val="A5A5A5">
                        <a:lumMod val="50000"/>
                      </a:srgbClr>
                    </a:solidFill>
                    <a:latin typeface="Calibri"/>
                    <a:ea typeface="SimSun" pitchFamily="2" charset="-122"/>
                  </a:endParaRPr>
                </a:p>
              </p:txBody>
            </p:sp>
            <p:sp>
              <p:nvSpPr>
                <p:cNvPr id="143406" name="Rectangle 29"/>
                <p:cNvSpPr>
                  <a:spLocks noChangeArrowheads="1"/>
                </p:cNvSpPr>
                <p:nvPr/>
              </p:nvSpPr>
              <p:spPr bwMode="auto">
                <a:xfrm>
                  <a:off x="0" y="317"/>
                  <a:ext cx="669" cy="305"/>
                </a:xfrm>
                <a:prstGeom prst="rect">
                  <a:avLst/>
                </a:prstGeom>
                <a:noFill/>
                <a:ln w="7">
                  <a:solidFill>
                    <a:srgbClr val="A0A0A0"/>
                  </a:solidFill>
                  <a:miter lim="800000"/>
                  <a:headEnd/>
                  <a:tailEnd/>
                </a:ln>
              </p:spPr>
              <p:txBody>
                <a:bodyPr wrap="none"/>
                <a:lstStyle/>
                <a:p>
                  <a:endParaRPr lang="en-IN">
                    <a:solidFill>
                      <a:prstClr val="black"/>
                    </a:solidFill>
                    <a:latin typeface="Trebuchet MS" pitchFamily="34" charset="0"/>
                  </a:endParaRPr>
                </a:p>
              </p:txBody>
            </p:sp>
          </p:grpSp>
          <p:grpSp>
            <p:nvGrpSpPr>
              <p:cNvPr id="9" name="Group 32"/>
              <p:cNvGrpSpPr>
                <a:grpSpLocks/>
              </p:cNvGrpSpPr>
              <p:nvPr/>
            </p:nvGrpSpPr>
            <p:grpSpPr bwMode="auto">
              <a:xfrm>
                <a:off x="669" y="317"/>
                <a:ext cx="2509" cy="305"/>
                <a:chOff x="669" y="317"/>
                <a:chExt cx="2509" cy="305"/>
              </a:xfrm>
            </p:grpSpPr>
            <p:sp>
              <p:nvSpPr>
                <p:cNvPr id="114731" name="Rectangle 14"/>
                <p:cNvSpPr>
                  <a:spLocks noChangeArrowheads="1"/>
                </p:cNvSpPr>
                <p:nvPr/>
              </p:nvSpPr>
              <p:spPr bwMode="auto">
                <a:xfrm>
                  <a:off x="675" y="323"/>
                  <a:ext cx="2497" cy="292"/>
                </a:xfrm>
                <a:prstGeom prst="rect">
                  <a:avLst/>
                </a:prstGeom>
                <a:noFill/>
                <a:ln w="9525">
                  <a:noFill/>
                  <a:miter lim="800000"/>
                  <a:headEnd/>
                  <a:tailEnd/>
                </a:ln>
              </p:spPr>
              <p:txBody>
                <a:bodyPr/>
                <a:lstStyle/>
                <a:p>
                  <a:pPr>
                    <a:defRPr/>
                  </a:pPr>
                  <a:r>
                    <a:rPr lang="en-US" altLang="zh-CN" b="1" dirty="0">
                      <a:solidFill>
                        <a:srgbClr val="A5A5A5">
                          <a:lumMod val="50000"/>
                        </a:srgbClr>
                      </a:solidFill>
                      <a:latin typeface="Calibri"/>
                      <a:ea typeface="SimSun" pitchFamily="2" charset="-122"/>
                    </a:rPr>
                    <a:t>No special measures.</a:t>
                  </a:r>
                  <a:endParaRPr lang="en-US" altLang="zh-CN" dirty="0">
                    <a:solidFill>
                      <a:srgbClr val="A5A5A5">
                        <a:lumMod val="50000"/>
                      </a:srgbClr>
                    </a:solidFill>
                    <a:latin typeface="Calibri"/>
                    <a:ea typeface="SimSun" pitchFamily="2" charset="-122"/>
                  </a:endParaRPr>
                </a:p>
              </p:txBody>
            </p:sp>
            <p:sp>
              <p:nvSpPr>
                <p:cNvPr id="143404" name="Rectangle 31"/>
                <p:cNvSpPr>
                  <a:spLocks noChangeArrowheads="1"/>
                </p:cNvSpPr>
                <p:nvPr/>
              </p:nvSpPr>
              <p:spPr bwMode="auto">
                <a:xfrm>
                  <a:off x="669" y="317"/>
                  <a:ext cx="2509" cy="305"/>
                </a:xfrm>
                <a:prstGeom prst="rect">
                  <a:avLst/>
                </a:prstGeom>
                <a:noFill/>
                <a:ln w="7">
                  <a:solidFill>
                    <a:srgbClr val="A0A0A0"/>
                  </a:solidFill>
                  <a:miter lim="800000"/>
                  <a:headEnd/>
                  <a:tailEnd/>
                </a:ln>
              </p:spPr>
              <p:txBody>
                <a:bodyPr wrap="none"/>
                <a:lstStyle/>
                <a:p>
                  <a:endParaRPr lang="en-IN">
                    <a:solidFill>
                      <a:prstClr val="black"/>
                    </a:solidFill>
                    <a:latin typeface="Trebuchet MS" pitchFamily="34" charset="0"/>
                  </a:endParaRPr>
                </a:p>
              </p:txBody>
            </p:sp>
          </p:grpSp>
          <p:grpSp>
            <p:nvGrpSpPr>
              <p:cNvPr id="10" name="Group 36"/>
              <p:cNvGrpSpPr>
                <a:grpSpLocks/>
              </p:cNvGrpSpPr>
              <p:nvPr/>
            </p:nvGrpSpPr>
            <p:grpSpPr bwMode="auto">
              <a:xfrm>
                <a:off x="0" y="634"/>
                <a:ext cx="669" cy="329"/>
                <a:chOff x="0" y="634"/>
                <a:chExt cx="669" cy="329"/>
              </a:xfrm>
            </p:grpSpPr>
            <p:sp>
              <p:nvSpPr>
                <p:cNvPr id="143399" name="Rectangle 35"/>
                <p:cNvSpPr>
                  <a:spLocks noChangeArrowheads="1"/>
                </p:cNvSpPr>
                <p:nvPr/>
              </p:nvSpPr>
              <p:spPr bwMode="auto">
                <a:xfrm>
                  <a:off x="0" y="634"/>
                  <a:ext cx="669" cy="329"/>
                </a:xfrm>
                <a:prstGeom prst="rect">
                  <a:avLst/>
                </a:prstGeom>
                <a:solidFill>
                  <a:srgbClr val="CCCCCC"/>
                </a:solidFill>
                <a:ln w="9525">
                  <a:noFill/>
                  <a:miter lim="800000"/>
                  <a:headEnd/>
                  <a:tailEnd/>
                </a:ln>
              </p:spPr>
              <p:txBody>
                <a:bodyPr wrap="none"/>
                <a:lstStyle/>
                <a:p>
                  <a:endParaRPr lang="en-IN">
                    <a:solidFill>
                      <a:prstClr val="black"/>
                    </a:solidFill>
                    <a:latin typeface="Trebuchet MS" pitchFamily="34" charset="0"/>
                  </a:endParaRPr>
                </a:p>
              </p:txBody>
            </p:sp>
            <p:grpSp>
              <p:nvGrpSpPr>
                <p:cNvPr id="11" name="Group 34"/>
                <p:cNvGrpSpPr>
                  <a:grpSpLocks/>
                </p:cNvGrpSpPr>
                <p:nvPr/>
              </p:nvGrpSpPr>
              <p:grpSpPr bwMode="auto">
                <a:xfrm>
                  <a:off x="0" y="634"/>
                  <a:ext cx="669" cy="305"/>
                  <a:chOff x="0" y="634"/>
                  <a:chExt cx="669" cy="305"/>
                </a:xfrm>
              </p:grpSpPr>
              <p:sp>
                <p:nvSpPr>
                  <p:cNvPr id="143401" name="Rectangle 15"/>
                  <p:cNvSpPr>
                    <a:spLocks noChangeArrowheads="1"/>
                  </p:cNvSpPr>
                  <p:nvPr/>
                </p:nvSpPr>
                <p:spPr bwMode="auto">
                  <a:xfrm>
                    <a:off x="6" y="640"/>
                    <a:ext cx="657" cy="293"/>
                  </a:xfrm>
                  <a:prstGeom prst="rect">
                    <a:avLst/>
                  </a:prstGeom>
                  <a:solidFill>
                    <a:srgbClr val="CCCCCC"/>
                  </a:solidFill>
                  <a:ln w="9525">
                    <a:noFill/>
                    <a:miter lim="800000"/>
                    <a:headEnd/>
                    <a:tailEnd/>
                  </a:ln>
                </p:spPr>
                <p:txBody>
                  <a:bodyPr/>
                  <a:lstStyle/>
                  <a:p>
                    <a:r>
                      <a:rPr lang="en-US" altLang="zh-CN" b="1" dirty="0">
                        <a:solidFill>
                          <a:srgbClr val="000000"/>
                        </a:solidFill>
                        <a:latin typeface="Calibri"/>
                        <a:ea typeface="SimSun" pitchFamily="2" charset="-122"/>
                      </a:rPr>
                      <a:t>15 - 20</a:t>
                    </a:r>
                    <a:r>
                      <a:rPr lang="en-US" altLang="zh-CN" sz="900" b="1" dirty="0">
                        <a:solidFill>
                          <a:srgbClr val="000000"/>
                        </a:solidFill>
                        <a:latin typeface="Calibri"/>
                        <a:ea typeface="SimSun" pitchFamily="2" charset="-122"/>
                      </a:rPr>
                      <a:t> </a:t>
                    </a:r>
                    <a:endParaRPr lang="en-US" altLang="zh-CN" sz="900" dirty="0">
                      <a:solidFill>
                        <a:srgbClr val="000000"/>
                      </a:solidFill>
                      <a:latin typeface="Verdana" pitchFamily="34" charset="0"/>
                      <a:ea typeface="SimSun" pitchFamily="2" charset="-122"/>
                    </a:endParaRPr>
                  </a:p>
                  <a:p>
                    <a:endParaRPr lang="en-US" altLang="zh-CN" dirty="0">
                      <a:solidFill>
                        <a:prstClr val="black"/>
                      </a:solidFill>
                      <a:latin typeface="Calibri"/>
                      <a:ea typeface="SimSun" pitchFamily="2" charset="-122"/>
                    </a:endParaRPr>
                  </a:p>
                </p:txBody>
              </p:sp>
              <p:sp>
                <p:nvSpPr>
                  <p:cNvPr id="143402" name="Rectangle 33"/>
                  <p:cNvSpPr>
                    <a:spLocks noChangeArrowheads="1"/>
                  </p:cNvSpPr>
                  <p:nvPr/>
                </p:nvSpPr>
                <p:spPr bwMode="auto">
                  <a:xfrm>
                    <a:off x="0" y="634"/>
                    <a:ext cx="669" cy="305"/>
                  </a:xfrm>
                  <a:prstGeom prst="rect">
                    <a:avLst/>
                  </a:prstGeom>
                  <a:noFill/>
                  <a:ln w="7">
                    <a:solidFill>
                      <a:srgbClr val="A0A0A0"/>
                    </a:solidFill>
                    <a:miter lim="800000"/>
                    <a:headEnd/>
                    <a:tailEnd/>
                  </a:ln>
                </p:spPr>
                <p:txBody>
                  <a:bodyPr wrap="none"/>
                  <a:lstStyle/>
                  <a:p>
                    <a:endParaRPr lang="en-IN">
                      <a:solidFill>
                        <a:prstClr val="black"/>
                      </a:solidFill>
                      <a:latin typeface="Trebuchet MS" pitchFamily="34" charset="0"/>
                    </a:endParaRPr>
                  </a:p>
                </p:txBody>
              </p:sp>
            </p:grpSp>
          </p:grpSp>
          <p:grpSp>
            <p:nvGrpSpPr>
              <p:cNvPr id="12" name="Group 40"/>
              <p:cNvGrpSpPr>
                <a:grpSpLocks/>
              </p:cNvGrpSpPr>
              <p:nvPr/>
            </p:nvGrpSpPr>
            <p:grpSpPr bwMode="auto">
              <a:xfrm>
                <a:off x="669" y="634"/>
                <a:ext cx="2509" cy="329"/>
                <a:chOff x="669" y="634"/>
                <a:chExt cx="2509" cy="329"/>
              </a:xfrm>
            </p:grpSpPr>
            <p:sp>
              <p:nvSpPr>
                <p:cNvPr id="143395" name="Rectangle 39"/>
                <p:cNvSpPr>
                  <a:spLocks noChangeArrowheads="1"/>
                </p:cNvSpPr>
                <p:nvPr/>
              </p:nvSpPr>
              <p:spPr bwMode="auto">
                <a:xfrm>
                  <a:off x="669" y="634"/>
                  <a:ext cx="2509" cy="329"/>
                </a:xfrm>
                <a:prstGeom prst="rect">
                  <a:avLst/>
                </a:prstGeom>
                <a:solidFill>
                  <a:srgbClr val="CCCCCC"/>
                </a:solidFill>
                <a:ln w="9525">
                  <a:noFill/>
                  <a:miter lim="800000"/>
                  <a:headEnd/>
                  <a:tailEnd/>
                </a:ln>
              </p:spPr>
              <p:txBody>
                <a:bodyPr wrap="none"/>
                <a:lstStyle/>
                <a:p>
                  <a:endParaRPr lang="en-IN">
                    <a:solidFill>
                      <a:prstClr val="black"/>
                    </a:solidFill>
                    <a:latin typeface="Trebuchet MS" pitchFamily="34" charset="0"/>
                  </a:endParaRPr>
                </a:p>
              </p:txBody>
            </p:sp>
            <p:grpSp>
              <p:nvGrpSpPr>
                <p:cNvPr id="13" name="Group 38"/>
                <p:cNvGrpSpPr>
                  <a:grpSpLocks/>
                </p:cNvGrpSpPr>
                <p:nvPr/>
              </p:nvGrpSpPr>
              <p:grpSpPr bwMode="auto">
                <a:xfrm>
                  <a:off x="669" y="634"/>
                  <a:ext cx="2509" cy="305"/>
                  <a:chOff x="669" y="634"/>
                  <a:chExt cx="2509" cy="305"/>
                </a:xfrm>
              </p:grpSpPr>
              <p:sp>
                <p:nvSpPr>
                  <p:cNvPr id="143397" name="Rectangle 16"/>
                  <p:cNvSpPr>
                    <a:spLocks noChangeArrowheads="1"/>
                  </p:cNvSpPr>
                  <p:nvPr/>
                </p:nvSpPr>
                <p:spPr bwMode="auto">
                  <a:xfrm>
                    <a:off x="675" y="640"/>
                    <a:ext cx="2497" cy="293"/>
                  </a:xfrm>
                  <a:prstGeom prst="rect">
                    <a:avLst/>
                  </a:prstGeom>
                  <a:solidFill>
                    <a:srgbClr val="CCCCCC"/>
                  </a:solidFill>
                  <a:ln w="9525">
                    <a:noFill/>
                    <a:miter lim="800000"/>
                    <a:headEnd/>
                    <a:tailEnd/>
                  </a:ln>
                </p:spPr>
                <p:txBody>
                  <a:bodyPr/>
                  <a:lstStyle/>
                  <a:p>
                    <a:r>
                      <a:rPr lang="en-US" altLang="zh-CN" b="1" dirty="0">
                        <a:solidFill>
                          <a:srgbClr val="000000"/>
                        </a:solidFill>
                        <a:latin typeface="Calibri"/>
                        <a:ea typeface="SimSun" pitchFamily="2" charset="-122"/>
                      </a:rPr>
                      <a:t>Usual prophylactic measures. </a:t>
                    </a:r>
                    <a:endParaRPr lang="en-US" altLang="zh-CN" dirty="0">
                      <a:solidFill>
                        <a:srgbClr val="000000"/>
                      </a:solidFill>
                      <a:latin typeface="Verdana" pitchFamily="34" charset="0"/>
                      <a:ea typeface="SimSun" pitchFamily="2" charset="-122"/>
                    </a:endParaRPr>
                  </a:p>
                  <a:p>
                    <a:endParaRPr lang="en-US" altLang="zh-CN" dirty="0">
                      <a:solidFill>
                        <a:prstClr val="black"/>
                      </a:solidFill>
                      <a:latin typeface="Calibri"/>
                      <a:ea typeface="SimSun" pitchFamily="2" charset="-122"/>
                    </a:endParaRPr>
                  </a:p>
                </p:txBody>
              </p:sp>
              <p:sp>
                <p:nvSpPr>
                  <p:cNvPr id="143398" name="Rectangle 37"/>
                  <p:cNvSpPr>
                    <a:spLocks noChangeArrowheads="1"/>
                  </p:cNvSpPr>
                  <p:nvPr/>
                </p:nvSpPr>
                <p:spPr bwMode="auto">
                  <a:xfrm>
                    <a:off x="669" y="634"/>
                    <a:ext cx="2509" cy="305"/>
                  </a:xfrm>
                  <a:prstGeom prst="rect">
                    <a:avLst/>
                  </a:prstGeom>
                  <a:noFill/>
                  <a:ln w="7">
                    <a:solidFill>
                      <a:srgbClr val="A0A0A0"/>
                    </a:solidFill>
                    <a:miter lim="800000"/>
                    <a:headEnd/>
                    <a:tailEnd/>
                  </a:ln>
                </p:spPr>
                <p:txBody>
                  <a:bodyPr wrap="none"/>
                  <a:lstStyle/>
                  <a:p>
                    <a:endParaRPr lang="en-IN">
                      <a:solidFill>
                        <a:prstClr val="black"/>
                      </a:solidFill>
                      <a:latin typeface="Trebuchet MS" pitchFamily="34" charset="0"/>
                    </a:endParaRPr>
                  </a:p>
                </p:txBody>
              </p:sp>
            </p:grpSp>
          </p:grpSp>
          <p:grpSp>
            <p:nvGrpSpPr>
              <p:cNvPr id="14" name="Group 42"/>
              <p:cNvGrpSpPr>
                <a:grpSpLocks/>
              </p:cNvGrpSpPr>
              <p:nvPr/>
            </p:nvGrpSpPr>
            <p:grpSpPr bwMode="auto">
              <a:xfrm>
                <a:off x="0" y="951"/>
                <a:ext cx="669" cy="707"/>
                <a:chOff x="0" y="951"/>
                <a:chExt cx="669" cy="707"/>
              </a:xfrm>
            </p:grpSpPr>
            <p:sp>
              <p:nvSpPr>
                <p:cNvPr id="114721" name="Rectangle 17"/>
                <p:cNvSpPr>
                  <a:spLocks noChangeArrowheads="1"/>
                </p:cNvSpPr>
                <p:nvPr/>
              </p:nvSpPr>
              <p:spPr bwMode="auto">
                <a:xfrm>
                  <a:off x="6" y="957"/>
                  <a:ext cx="658" cy="695"/>
                </a:xfrm>
                <a:prstGeom prst="rect">
                  <a:avLst/>
                </a:prstGeom>
                <a:noFill/>
                <a:ln w="9525">
                  <a:noFill/>
                  <a:miter lim="800000"/>
                  <a:headEnd/>
                  <a:tailEnd/>
                </a:ln>
              </p:spPr>
              <p:txBody>
                <a:bodyPr/>
                <a:lstStyle/>
                <a:p>
                  <a:pPr>
                    <a:defRPr/>
                  </a:pPr>
                  <a:r>
                    <a:rPr lang="en-US" altLang="zh-CN" b="1" dirty="0">
                      <a:solidFill>
                        <a:srgbClr val="A5A5A5">
                          <a:lumMod val="50000"/>
                        </a:srgbClr>
                      </a:solidFill>
                      <a:latin typeface="Calibri"/>
                      <a:ea typeface="SimSun" pitchFamily="2" charset="-122"/>
                    </a:rPr>
                    <a:t>21 - 30</a:t>
                  </a:r>
                  <a:endParaRPr lang="en-US" altLang="zh-CN" dirty="0">
                    <a:solidFill>
                      <a:srgbClr val="A5A5A5">
                        <a:lumMod val="50000"/>
                      </a:srgbClr>
                    </a:solidFill>
                    <a:latin typeface="Verdana" pitchFamily="34" charset="0"/>
                    <a:ea typeface="SimSun" pitchFamily="2" charset="-122"/>
                  </a:endParaRPr>
                </a:p>
                <a:p>
                  <a:pPr>
                    <a:defRPr/>
                  </a:pPr>
                  <a:endParaRPr lang="en-US" altLang="zh-CN" dirty="0">
                    <a:solidFill>
                      <a:srgbClr val="FFFFCC"/>
                    </a:solidFill>
                    <a:latin typeface="Calibri"/>
                    <a:ea typeface="SimSun" pitchFamily="2" charset="-122"/>
                  </a:endParaRPr>
                </a:p>
              </p:txBody>
            </p:sp>
            <p:sp>
              <p:nvSpPr>
                <p:cNvPr id="143394" name="Rectangle 41"/>
                <p:cNvSpPr>
                  <a:spLocks noChangeArrowheads="1"/>
                </p:cNvSpPr>
                <p:nvPr/>
              </p:nvSpPr>
              <p:spPr bwMode="auto">
                <a:xfrm>
                  <a:off x="0" y="951"/>
                  <a:ext cx="669" cy="707"/>
                </a:xfrm>
                <a:prstGeom prst="rect">
                  <a:avLst/>
                </a:prstGeom>
                <a:noFill/>
                <a:ln w="7">
                  <a:solidFill>
                    <a:srgbClr val="A0A0A0"/>
                  </a:solidFill>
                  <a:miter lim="800000"/>
                  <a:headEnd/>
                  <a:tailEnd/>
                </a:ln>
              </p:spPr>
              <p:txBody>
                <a:bodyPr wrap="none"/>
                <a:lstStyle/>
                <a:p>
                  <a:endParaRPr lang="en-IN">
                    <a:solidFill>
                      <a:prstClr val="black"/>
                    </a:solidFill>
                    <a:latin typeface="Trebuchet MS" pitchFamily="34" charset="0"/>
                  </a:endParaRPr>
                </a:p>
              </p:txBody>
            </p:sp>
          </p:grpSp>
          <p:grpSp>
            <p:nvGrpSpPr>
              <p:cNvPr id="15" name="Group 44"/>
              <p:cNvGrpSpPr>
                <a:grpSpLocks/>
              </p:cNvGrpSpPr>
              <p:nvPr/>
            </p:nvGrpSpPr>
            <p:grpSpPr bwMode="auto">
              <a:xfrm>
                <a:off x="669" y="951"/>
                <a:ext cx="2592" cy="707"/>
                <a:chOff x="669" y="951"/>
                <a:chExt cx="2592" cy="707"/>
              </a:xfrm>
            </p:grpSpPr>
            <p:sp>
              <p:nvSpPr>
                <p:cNvPr id="114719" name="Rectangle 18"/>
                <p:cNvSpPr>
                  <a:spLocks noChangeArrowheads="1"/>
                </p:cNvSpPr>
                <p:nvPr/>
              </p:nvSpPr>
              <p:spPr bwMode="auto">
                <a:xfrm>
                  <a:off x="675" y="957"/>
                  <a:ext cx="2586" cy="695"/>
                </a:xfrm>
                <a:prstGeom prst="rect">
                  <a:avLst/>
                </a:prstGeom>
                <a:noFill/>
                <a:ln w="9525">
                  <a:noFill/>
                  <a:miter lim="800000"/>
                  <a:headEnd/>
                  <a:tailEnd/>
                </a:ln>
              </p:spPr>
              <p:txBody>
                <a:bodyPr/>
                <a:lstStyle/>
                <a:p>
                  <a:pPr>
                    <a:defRPr/>
                  </a:pPr>
                  <a:r>
                    <a:rPr lang="en-US" altLang="zh-CN" b="1" dirty="0">
                      <a:solidFill>
                        <a:srgbClr val="A5A5A5">
                          <a:lumMod val="50000"/>
                        </a:srgbClr>
                      </a:solidFill>
                      <a:latin typeface="Calibri"/>
                      <a:ea typeface="SimSun" pitchFamily="2" charset="-122"/>
                    </a:rPr>
                    <a:t>More intensive prophylaxis or restoration: indication is dependent on </a:t>
                  </a:r>
                  <a:endParaRPr lang="en-US" altLang="zh-CN" dirty="0">
                    <a:solidFill>
                      <a:srgbClr val="FFFFCC"/>
                    </a:solidFill>
                    <a:latin typeface="Verdana" pitchFamily="34" charset="0"/>
                    <a:ea typeface="SimSun" pitchFamily="2" charset="-122"/>
                  </a:endParaRPr>
                </a:p>
                <a:p>
                  <a:pPr lvl="1">
                    <a:buFontTx/>
                    <a:buChar char="•"/>
                    <a:defRPr/>
                  </a:pPr>
                  <a:r>
                    <a:rPr lang="en-US" altLang="zh-CN" b="1" dirty="0">
                      <a:solidFill>
                        <a:prstClr val="black"/>
                      </a:solidFill>
                      <a:latin typeface="Calibri"/>
                      <a:ea typeface="SimSun" pitchFamily="2" charset="-122"/>
                    </a:rPr>
                    <a:t>caries activity.</a:t>
                  </a:r>
                  <a:r>
                    <a:rPr lang="en-US" altLang="zh-CN" dirty="0">
                      <a:solidFill>
                        <a:prstClr val="black"/>
                      </a:solidFill>
                      <a:latin typeface="Calibri"/>
                      <a:ea typeface="SimSun" pitchFamily="2" charset="-122"/>
                    </a:rPr>
                    <a:t> </a:t>
                  </a:r>
                </a:p>
                <a:p>
                  <a:pPr lvl="1">
                    <a:buFontTx/>
                    <a:buChar char="•"/>
                    <a:defRPr/>
                  </a:pPr>
                  <a:r>
                    <a:rPr lang="en-US" altLang="zh-CN" b="1" dirty="0">
                      <a:solidFill>
                        <a:prstClr val="black"/>
                      </a:solidFill>
                      <a:latin typeface="Calibri"/>
                      <a:ea typeface="SimSun" pitchFamily="2" charset="-122"/>
                    </a:rPr>
                    <a:t>caries risk.</a:t>
                  </a:r>
                  <a:r>
                    <a:rPr lang="en-US" altLang="zh-CN" dirty="0">
                      <a:solidFill>
                        <a:prstClr val="black"/>
                      </a:solidFill>
                      <a:latin typeface="Calibri"/>
                      <a:ea typeface="SimSun" pitchFamily="2" charset="-122"/>
                    </a:rPr>
                    <a:t> </a:t>
                  </a:r>
                </a:p>
                <a:p>
                  <a:pPr lvl="1">
                    <a:buFontTx/>
                    <a:buChar char="•"/>
                    <a:defRPr/>
                  </a:pPr>
                  <a:r>
                    <a:rPr lang="en-US" altLang="zh-CN" b="1" dirty="0">
                      <a:solidFill>
                        <a:prstClr val="black"/>
                      </a:solidFill>
                      <a:latin typeface="Calibri"/>
                      <a:ea typeface="SimSun" pitchFamily="2" charset="-122"/>
                    </a:rPr>
                    <a:t>recall interval, etc.</a:t>
                  </a:r>
                  <a:r>
                    <a:rPr lang="en-US" altLang="zh-CN" dirty="0">
                      <a:solidFill>
                        <a:prstClr val="black"/>
                      </a:solidFill>
                      <a:latin typeface="Calibri"/>
                      <a:ea typeface="SimSun" pitchFamily="2" charset="-122"/>
                    </a:rPr>
                    <a:t> </a:t>
                  </a:r>
                </a:p>
                <a:p>
                  <a:pPr>
                    <a:defRPr/>
                  </a:pPr>
                  <a:endParaRPr lang="en-US" altLang="zh-CN" dirty="0">
                    <a:solidFill>
                      <a:prstClr val="black"/>
                    </a:solidFill>
                    <a:latin typeface="Calibri"/>
                    <a:ea typeface="SimSun" pitchFamily="2" charset="-122"/>
                  </a:endParaRPr>
                </a:p>
              </p:txBody>
            </p:sp>
            <p:sp>
              <p:nvSpPr>
                <p:cNvPr id="143392" name="Rectangle 43"/>
                <p:cNvSpPr>
                  <a:spLocks noChangeArrowheads="1"/>
                </p:cNvSpPr>
                <p:nvPr/>
              </p:nvSpPr>
              <p:spPr bwMode="auto">
                <a:xfrm>
                  <a:off x="669" y="951"/>
                  <a:ext cx="2509" cy="707"/>
                </a:xfrm>
                <a:prstGeom prst="rect">
                  <a:avLst/>
                </a:prstGeom>
                <a:noFill/>
                <a:ln w="7">
                  <a:solidFill>
                    <a:srgbClr val="A0A0A0"/>
                  </a:solidFill>
                  <a:miter lim="800000"/>
                  <a:headEnd/>
                  <a:tailEnd/>
                </a:ln>
              </p:spPr>
              <p:txBody>
                <a:bodyPr wrap="none"/>
                <a:lstStyle/>
                <a:p>
                  <a:endParaRPr lang="en-IN">
                    <a:solidFill>
                      <a:prstClr val="black"/>
                    </a:solidFill>
                    <a:latin typeface="Trebuchet MS" pitchFamily="34" charset="0"/>
                  </a:endParaRPr>
                </a:p>
              </p:txBody>
            </p:sp>
          </p:grpSp>
          <p:grpSp>
            <p:nvGrpSpPr>
              <p:cNvPr id="16" name="Group 48"/>
              <p:cNvGrpSpPr>
                <a:grpSpLocks/>
              </p:cNvGrpSpPr>
              <p:nvPr/>
            </p:nvGrpSpPr>
            <p:grpSpPr bwMode="auto">
              <a:xfrm>
                <a:off x="0" y="1670"/>
                <a:ext cx="669" cy="329"/>
                <a:chOff x="0" y="1670"/>
                <a:chExt cx="669" cy="329"/>
              </a:xfrm>
            </p:grpSpPr>
            <p:sp>
              <p:nvSpPr>
                <p:cNvPr id="143387" name="Rectangle 47"/>
                <p:cNvSpPr>
                  <a:spLocks noChangeArrowheads="1"/>
                </p:cNvSpPr>
                <p:nvPr/>
              </p:nvSpPr>
              <p:spPr bwMode="auto">
                <a:xfrm>
                  <a:off x="0" y="1670"/>
                  <a:ext cx="669" cy="329"/>
                </a:xfrm>
                <a:prstGeom prst="rect">
                  <a:avLst/>
                </a:prstGeom>
                <a:solidFill>
                  <a:srgbClr val="CCCCCC"/>
                </a:solidFill>
                <a:ln w="9525">
                  <a:noFill/>
                  <a:miter lim="800000"/>
                  <a:headEnd/>
                  <a:tailEnd/>
                </a:ln>
              </p:spPr>
              <p:txBody>
                <a:bodyPr wrap="none"/>
                <a:lstStyle/>
                <a:p>
                  <a:endParaRPr lang="en-IN">
                    <a:solidFill>
                      <a:prstClr val="black"/>
                    </a:solidFill>
                    <a:latin typeface="Trebuchet MS" pitchFamily="34" charset="0"/>
                  </a:endParaRPr>
                </a:p>
              </p:txBody>
            </p:sp>
            <p:grpSp>
              <p:nvGrpSpPr>
                <p:cNvPr id="17" name="Group 46"/>
                <p:cNvGrpSpPr>
                  <a:grpSpLocks/>
                </p:cNvGrpSpPr>
                <p:nvPr/>
              </p:nvGrpSpPr>
              <p:grpSpPr bwMode="auto">
                <a:xfrm>
                  <a:off x="0" y="1670"/>
                  <a:ext cx="669" cy="305"/>
                  <a:chOff x="0" y="1670"/>
                  <a:chExt cx="669" cy="305"/>
                </a:xfrm>
              </p:grpSpPr>
              <p:sp>
                <p:nvSpPr>
                  <p:cNvPr id="143389" name="Rectangle 19"/>
                  <p:cNvSpPr>
                    <a:spLocks noChangeArrowheads="1"/>
                  </p:cNvSpPr>
                  <p:nvPr/>
                </p:nvSpPr>
                <p:spPr bwMode="auto">
                  <a:xfrm>
                    <a:off x="6" y="1676"/>
                    <a:ext cx="657" cy="293"/>
                  </a:xfrm>
                  <a:prstGeom prst="rect">
                    <a:avLst/>
                  </a:prstGeom>
                  <a:solidFill>
                    <a:srgbClr val="CCCCCC"/>
                  </a:solidFill>
                  <a:ln w="9525">
                    <a:noFill/>
                    <a:miter lim="800000"/>
                    <a:headEnd/>
                    <a:tailEnd/>
                  </a:ln>
                </p:spPr>
                <p:txBody>
                  <a:bodyPr/>
                  <a:lstStyle/>
                  <a:p>
                    <a:r>
                      <a:rPr lang="en-US" altLang="zh-CN" b="1">
                        <a:solidFill>
                          <a:srgbClr val="000000"/>
                        </a:solidFill>
                        <a:latin typeface="Calibri"/>
                        <a:ea typeface="SimSun" pitchFamily="2" charset="-122"/>
                      </a:rPr>
                      <a:t>from 30</a:t>
                    </a:r>
                    <a:endParaRPr lang="en-US" altLang="zh-CN">
                      <a:solidFill>
                        <a:srgbClr val="000000"/>
                      </a:solidFill>
                      <a:latin typeface="Verdana" pitchFamily="34" charset="0"/>
                      <a:ea typeface="SimSun" pitchFamily="2" charset="-122"/>
                    </a:endParaRPr>
                  </a:p>
                  <a:p>
                    <a:endParaRPr lang="en-US" altLang="zh-CN">
                      <a:solidFill>
                        <a:prstClr val="black"/>
                      </a:solidFill>
                      <a:latin typeface="Calibri"/>
                      <a:ea typeface="SimSun" pitchFamily="2" charset="-122"/>
                    </a:endParaRPr>
                  </a:p>
                </p:txBody>
              </p:sp>
              <p:sp>
                <p:nvSpPr>
                  <p:cNvPr id="143390" name="Rectangle 45"/>
                  <p:cNvSpPr>
                    <a:spLocks noChangeArrowheads="1"/>
                  </p:cNvSpPr>
                  <p:nvPr/>
                </p:nvSpPr>
                <p:spPr bwMode="auto">
                  <a:xfrm>
                    <a:off x="0" y="1670"/>
                    <a:ext cx="669" cy="305"/>
                  </a:xfrm>
                  <a:prstGeom prst="rect">
                    <a:avLst/>
                  </a:prstGeom>
                  <a:noFill/>
                  <a:ln w="7">
                    <a:solidFill>
                      <a:srgbClr val="A0A0A0"/>
                    </a:solidFill>
                    <a:miter lim="800000"/>
                    <a:headEnd/>
                    <a:tailEnd/>
                  </a:ln>
                </p:spPr>
                <p:txBody>
                  <a:bodyPr wrap="none"/>
                  <a:lstStyle/>
                  <a:p>
                    <a:endParaRPr lang="en-IN">
                      <a:solidFill>
                        <a:prstClr val="black"/>
                      </a:solidFill>
                      <a:latin typeface="Trebuchet MS" pitchFamily="34" charset="0"/>
                    </a:endParaRPr>
                  </a:p>
                </p:txBody>
              </p:sp>
            </p:grpSp>
          </p:grpSp>
          <p:grpSp>
            <p:nvGrpSpPr>
              <p:cNvPr id="18" name="Group 52"/>
              <p:cNvGrpSpPr>
                <a:grpSpLocks/>
              </p:cNvGrpSpPr>
              <p:nvPr/>
            </p:nvGrpSpPr>
            <p:grpSpPr bwMode="auto">
              <a:xfrm>
                <a:off x="669" y="1670"/>
                <a:ext cx="2509" cy="329"/>
                <a:chOff x="669" y="1670"/>
                <a:chExt cx="2509" cy="329"/>
              </a:xfrm>
            </p:grpSpPr>
            <p:sp>
              <p:nvSpPr>
                <p:cNvPr id="143383" name="Rectangle 51"/>
                <p:cNvSpPr>
                  <a:spLocks noChangeArrowheads="1"/>
                </p:cNvSpPr>
                <p:nvPr/>
              </p:nvSpPr>
              <p:spPr bwMode="auto">
                <a:xfrm>
                  <a:off x="669" y="1670"/>
                  <a:ext cx="2509" cy="329"/>
                </a:xfrm>
                <a:prstGeom prst="rect">
                  <a:avLst/>
                </a:prstGeom>
                <a:solidFill>
                  <a:srgbClr val="CCCCCC"/>
                </a:solidFill>
                <a:ln w="9525">
                  <a:noFill/>
                  <a:miter lim="800000"/>
                  <a:headEnd/>
                  <a:tailEnd/>
                </a:ln>
              </p:spPr>
              <p:txBody>
                <a:bodyPr wrap="none"/>
                <a:lstStyle/>
                <a:p>
                  <a:endParaRPr lang="en-IN">
                    <a:solidFill>
                      <a:prstClr val="black"/>
                    </a:solidFill>
                    <a:latin typeface="Trebuchet MS" pitchFamily="34" charset="0"/>
                  </a:endParaRPr>
                </a:p>
              </p:txBody>
            </p:sp>
            <p:grpSp>
              <p:nvGrpSpPr>
                <p:cNvPr id="19" name="Group 50"/>
                <p:cNvGrpSpPr>
                  <a:grpSpLocks/>
                </p:cNvGrpSpPr>
                <p:nvPr/>
              </p:nvGrpSpPr>
              <p:grpSpPr bwMode="auto">
                <a:xfrm>
                  <a:off x="669" y="1670"/>
                  <a:ext cx="2509" cy="305"/>
                  <a:chOff x="669" y="1670"/>
                  <a:chExt cx="2509" cy="305"/>
                </a:xfrm>
              </p:grpSpPr>
              <p:sp>
                <p:nvSpPr>
                  <p:cNvPr id="143385" name="Rectangle 20"/>
                  <p:cNvSpPr>
                    <a:spLocks noChangeArrowheads="1"/>
                  </p:cNvSpPr>
                  <p:nvPr/>
                </p:nvSpPr>
                <p:spPr bwMode="auto">
                  <a:xfrm>
                    <a:off x="675" y="1676"/>
                    <a:ext cx="2497" cy="293"/>
                  </a:xfrm>
                  <a:prstGeom prst="rect">
                    <a:avLst/>
                  </a:prstGeom>
                  <a:solidFill>
                    <a:srgbClr val="CCCCCC"/>
                  </a:solidFill>
                  <a:ln w="9525">
                    <a:noFill/>
                    <a:miter lim="800000"/>
                    <a:headEnd/>
                    <a:tailEnd/>
                  </a:ln>
                </p:spPr>
                <p:txBody>
                  <a:bodyPr/>
                  <a:lstStyle/>
                  <a:p>
                    <a:r>
                      <a:rPr lang="en-US" altLang="zh-CN" b="1" dirty="0">
                        <a:solidFill>
                          <a:srgbClr val="000000"/>
                        </a:solidFill>
                        <a:latin typeface="Calibri"/>
                        <a:ea typeface="SimSun" pitchFamily="2" charset="-122"/>
                      </a:rPr>
                      <a:t>Restoration and more intensive prophylaxis.</a:t>
                    </a:r>
                    <a:endParaRPr lang="en-US" altLang="zh-CN" dirty="0">
                      <a:solidFill>
                        <a:srgbClr val="000000"/>
                      </a:solidFill>
                      <a:latin typeface="Verdana" pitchFamily="34" charset="0"/>
                      <a:ea typeface="SimSun" pitchFamily="2" charset="-122"/>
                    </a:endParaRPr>
                  </a:p>
                  <a:p>
                    <a:endParaRPr lang="en-US" altLang="zh-CN" dirty="0">
                      <a:solidFill>
                        <a:prstClr val="black"/>
                      </a:solidFill>
                      <a:latin typeface="Calibri"/>
                      <a:ea typeface="SimSun" pitchFamily="2" charset="-122"/>
                    </a:endParaRPr>
                  </a:p>
                </p:txBody>
              </p:sp>
              <p:sp>
                <p:nvSpPr>
                  <p:cNvPr id="143386" name="Rectangle 49"/>
                  <p:cNvSpPr>
                    <a:spLocks noChangeArrowheads="1"/>
                  </p:cNvSpPr>
                  <p:nvPr/>
                </p:nvSpPr>
                <p:spPr bwMode="auto">
                  <a:xfrm>
                    <a:off x="669" y="1670"/>
                    <a:ext cx="2509" cy="305"/>
                  </a:xfrm>
                  <a:prstGeom prst="rect">
                    <a:avLst/>
                  </a:prstGeom>
                  <a:noFill/>
                  <a:ln w="7">
                    <a:solidFill>
                      <a:srgbClr val="A0A0A0"/>
                    </a:solidFill>
                    <a:miter lim="800000"/>
                    <a:headEnd/>
                    <a:tailEnd/>
                  </a:ln>
                </p:spPr>
                <p:txBody>
                  <a:bodyPr wrap="none"/>
                  <a:lstStyle/>
                  <a:p>
                    <a:endParaRPr lang="en-IN">
                      <a:solidFill>
                        <a:prstClr val="black"/>
                      </a:solidFill>
                      <a:latin typeface="Trebuchet MS" pitchFamily="34" charset="0"/>
                    </a:endParaRPr>
                  </a:p>
                </p:txBody>
              </p:sp>
            </p:grpSp>
          </p:grpSp>
        </p:grpSp>
        <p:sp>
          <p:nvSpPr>
            <p:cNvPr id="143372" name="Rectangle 54"/>
            <p:cNvSpPr>
              <a:spLocks noChangeArrowheads="1"/>
            </p:cNvSpPr>
            <p:nvPr/>
          </p:nvSpPr>
          <p:spPr bwMode="auto">
            <a:xfrm>
              <a:off x="-3" y="-3"/>
              <a:ext cx="3184" cy="2005"/>
            </a:xfrm>
            <a:prstGeom prst="rect">
              <a:avLst/>
            </a:prstGeom>
            <a:noFill/>
            <a:ln w="11112">
              <a:solidFill>
                <a:srgbClr val="A0A0A0"/>
              </a:solidFill>
              <a:miter lim="800000"/>
              <a:headEnd/>
              <a:tailEnd/>
            </a:ln>
          </p:spPr>
          <p:txBody>
            <a:bodyPr wrap="none"/>
            <a:lstStyle/>
            <a:p>
              <a:endParaRPr lang="en-IN">
                <a:solidFill>
                  <a:prstClr val="black"/>
                </a:solidFill>
                <a:latin typeface="Trebuchet MS" pitchFamily="34" charset="0"/>
              </a:endParaRPr>
            </a:p>
          </p:txBody>
        </p:sp>
      </p:grpSp>
      <p:sp>
        <p:nvSpPr>
          <p:cNvPr id="143370" name="Rectangle 56"/>
          <p:cNvSpPr>
            <a:spLocks noChangeArrowheads="1"/>
          </p:cNvSpPr>
          <p:nvPr/>
        </p:nvSpPr>
        <p:spPr bwMode="auto">
          <a:xfrm>
            <a:off x="2669381" y="4768850"/>
            <a:ext cx="6858000" cy="503238"/>
          </a:xfrm>
          <a:prstGeom prst="rect">
            <a:avLst/>
          </a:prstGeom>
          <a:noFill/>
          <a:ln w="9525">
            <a:noFill/>
            <a:miter lim="800000"/>
            <a:headEnd/>
            <a:tailEnd/>
          </a:ln>
        </p:spPr>
        <p:txBody>
          <a:bodyPr>
            <a:spAutoFit/>
          </a:bodyPr>
          <a:lstStyle/>
          <a:p>
            <a:r>
              <a:rPr lang="en-US" altLang="zh-CN" sz="900">
                <a:solidFill>
                  <a:srgbClr val="000000"/>
                </a:solidFill>
                <a:latin typeface="Verdana" pitchFamily="34" charset="0"/>
                <a:ea typeface="SimSun" pitchFamily="2" charset="-122"/>
              </a:rPr>
              <a:t> </a:t>
            </a:r>
          </a:p>
          <a:p>
            <a:endParaRPr lang="en-US" altLang="zh-CN">
              <a:solidFill>
                <a:prstClr val="black"/>
              </a:solidFill>
              <a:latin typeface="Calibri"/>
              <a:ea typeface="SimSun" pitchFamily="2" charset="-122"/>
            </a:endParaRPr>
          </a:p>
        </p:txBody>
      </p:sp>
    </p:spTree>
    <p:extLst>
      <p:ext uri="{BB962C8B-B14F-4D97-AF65-F5344CB8AC3E}">
        <p14:creationId xmlns:p14="http://schemas.microsoft.com/office/powerpoint/2010/main" xmlns="" val="3844810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p:cNvSpPr>
            <a:spLocks noGrp="1" noChangeArrowheads="1"/>
          </p:cNvSpPr>
          <p:nvPr>
            <p:ph type="ctrTitle"/>
          </p:nvPr>
        </p:nvSpPr>
        <p:spPr>
          <a:xfrm>
            <a:off x="1895139" y="416860"/>
            <a:ext cx="8464732" cy="984074"/>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defRPr/>
            </a:pPr>
            <a:r>
              <a:rPr lang="en-US" sz="3600" dirty="0">
                <a:latin typeface="Georgia" pitchFamily="18" charset="0"/>
              </a:rPr>
              <a:t>Potential New Diagnostic Modalities for Caries Lesions</a:t>
            </a:r>
          </a:p>
        </p:txBody>
      </p:sp>
      <p:sp>
        <p:nvSpPr>
          <p:cNvPr id="193540" name="Rectangle 12"/>
          <p:cNvSpPr>
            <a:spLocks noChangeArrowheads="1"/>
          </p:cNvSpPr>
          <p:nvPr/>
        </p:nvSpPr>
        <p:spPr bwMode="auto">
          <a:xfrm>
            <a:off x="2838455" y="1280160"/>
            <a:ext cx="6204347" cy="4689566"/>
          </a:xfrm>
          <a:prstGeom prst="rect">
            <a:avLst/>
          </a:prstGeom>
          <a:noFill/>
          <a:ln w="9525">
            <a:noFill/>
            <a:miter lim="800000"/>
            <a:headEnd/>
            <a:tailEnd/>
          </a:ln>
        </p:spPr>
        <p:txBody>
          <a:bodyPr lIns="92075" tIns="46038" rIns="92075" bIns="46038"/>
          <a:lstStyle/>
          <a:p>
            <a:pPr marL="609600" indent="-609600"/>
            <a:r>
              <a:rPr lang="en-US" sz="3200" dirty="0">
                <a:solidFill>
                  <a:srgbClr val="FF33CC"/>
                </a:solidFill>
                <a:latin typeface="Georgia" pitchFamily="18" charset="0"/>
              </a:rPr>
              <a:t>1.Multi-photon imaging </a:t>
            </a:r>
          </a:p>
          <a:p>
            <a:pPr marL="609600" indent="-609600"/>
            <a:r>
              <a:rPr lang="en-US" sz="3200" dirty="0">
                <a:solidFill>
                  <a:srgbClr val="FF33CC"/>
                </a:solidFill>
                <a:latin typeface="Georgia" pitchFamily="18" charset="0"/>
              </a:rPr>
              <a:t>2. Infrared </a:t>
            </a:r>
            <a:r>
              <a:rPr lang="en-US" sz="3200" dirty="0" err="1">
                <a:solidFill>
                  <a:srgbClr val="FF33CC"/>
                </a:solidFill>
                <a:latin typeface="Georgia" pitchFamily="18" charset="0"/>
              </a:rPr>
              <a:t>thermography</a:t>
            </a:r>
            <a:endParaRPr lang="en-US" sz="3200" dirty="0">
              <a:solidFill>
                <a:srgbClr val="FF33CC"/>
              </a:solidFill>
              <a:latin typeface="Georgia" pitchFamily="18" charset="0"/>
            </a:endParaRPr>
          </a:p>
          <a:p>
            <a:pPr marL="609600" indent="-609600"/>
            <a:r>
              <a:rPr lang="en-US" sz="3200" dirty="0">
                <a:solidFill>
                  <a:srgbClr val="FF33CC"/>
                </a:solidFill>
                <a:latin typeface="Georgia" pitchFamily="18" charset="0"/>
              </a:rPr>
              <a:t>3.Optical coherence tomography </a:t>
            </a:r>
          </a:p>
          <a:p>
            <a:pPr marL="609600" indent="-609600"/>
            <a:r>
              <a:rPr lang="en-US" sz="3200" dirty="0">
                <a:solidFill>
                  <a:srgbClr val="FF33CC"/>
                </a:solidFill>
                <a:latin typeface="Georgia" pitchFamily="18" charset="0"/>
              </a:rPr>
              <a:t>4.Ultrasound</a:t>
            </a:r>
          </a:p>
          <a:p>
            <a:pPr marL="609600" indent="-609600"/>
            <a:r>
              <a:rPr lang="en-US" sz="3200" dirty="0">
                <a:solidFill>
                  <a:srgbClr val="FF33CC"/>
                </a:solidFill>
                <a:latin typeface="Georgia" pitchFamily="18" charset="0"/>
              </a:rPr>
              <a:t>5.Terahertz imaging</a:t>
            </a:r>
          </a:p>
          <a:p>
            <a:pPr marL="609600" indent="-609600"/>
            <a:r>
              <a:rPr lang="en-US" sz="3200" b="1" dirty="0">
                <a:solidFill>
                  <a:srgbClr val="FF33CC"/>
                </a:solidFill>
                <a:latin typeface="Calibri"/>
              </a:rPr>
              <a:t>6</a:t>
            </a:r>
            <a:r>
              <a:rPr lang="en-US" sz="3200" b="1" i="1" dirty="0">
                <a:solidFill>
                  <a:srgbClr val="FF33CC"/>
                </a:solidFill>
                <a:latin typeface="Calibri"/>
              </a:rPr>
              <a:t>.</a:t>
            </a:r>
            <a:r>
              <a:rPr lang="en-US" sz="3200" dirty="0">
                <a:solidFill>
                  <a:srgbClr val="FF33CC"/>
                </a:solidFill>
                <a:latin typeface="Georgia" pitchFamily="18" charset="0"/>
              </a:rPr>
              <a:t> Infrared fluorescence</a:t>
            </a:r>
          </a:p>
          <a:p>
            <a:pPr marL="609600" indent="-609600"/>
            <a:r>
              <a:rPr lang="en-US" sz="3200" dirty="0">
                <a:solidFill>
                  <a:srgbClr val="FF33CC"/>
                </a:solidFill>
                <a:latin typeface="Georgia" pitchFamily="18" charset="0"/>
              </a:rPr>
              <a:t>7.Magnetic resonance </a:t>
            </a:r>
            <a:r>
              <a:rPr lang="en-US" sz="3200" dirty="0" err="1">
                <a:solidFill>
                  <a:srgbClr val="FF33CC"/>
                </a:solidFill>
                <a:latin typeface="Georgia" pitchFamily="18" charset="0"/>
              </a:rPr>
              <a:t>microimaging</a:t>
            </a:r>
            <a:endParaRPr lang="en-US" sz="3200" dirty="0">
              <a:solidFill>
                <a:srgbClr val="FF33CC"/>
              </a:solidFill>
              <a:latin typeface="Georgia" pitchFamily="18" charset="0"/>
            </a:endParaRPr>
          </a:p>
          <a:p>
            <a:pPr marL="609600" indent="-609600"/>
            <a:r>
              <a:rPr lang="en-US" sz="3200" dirty="0">
                <a:solidFill>
                  <a:srgbClr val="FF33CC"/>
                </a:solidFill>
                <a:latin typeface="Georgia" pitchFamily="18" charset="0"/>
              </a:rPr>
              <a:t>8.Tuned aperture computed tomography</a:t>
            </a:r>
          </a:p>
          <a:p>
            <a:pPr marL="609600" indent="-609600"/>
            <a:r>
              <a:rPr lang="en-US" sz="3200" dirty="0">
                <a:solidFill>
                  <a:srgbClr val="FF33CC"/>
                </a:solidFill>
                <a:latin typeface="Georgia" pitchFamily="18" charset="0"/>
              </a:rPr>
              <a:t>9.Microradiography</a:t>
            </a:r>
          </a:p>
          <a:p>
            <a:pPr marL="609600" indent="-609600"/>
            <a:endParaRPr lang="en-US" sz="3200" dirty="0">
              <a:solidFill>
                <a:srgbClr val="FF33CC"/>
              </a:solidFill>
              <a:latin typeface="Georgia" pitchFamily="18" charset="0"/>
            </a:endParaRPr>
          </a:p>
          <a:p>
            <a:pPr marL="609600" indent="-609600"/>
            <a:endParaRPr lang="en-US" sz="3200" dirty="0">
              <a:solidFill>
                <a:srgbClr val="FF33CC"/>
              </a:solidFill>
              <a:latin typeface="Georgia" pitchFamily="18" charset="0"/>
            </a:endParaRPr>
          </a:p>
          <a:p>
            <a:pPr marL="609600" indent="-609600">
              <a:buFont typeface="Wingdings" pitchFamily="2" charset="2"/>
              <a:buAutoNum type="arabicPeriod"/>
            </a:pPr>
            <a:endParaRPr lang="en-US" sz="3200" dirty="0">
              <a:solidFill>
                <a:prstClr val="black"/>
              </a:solidFill>
              <a:latin typeface="Georgia" pitchFamily="18" charset="0"/>
            </a:endParaRPr>
          </a:p>
        </p:txBody>
      </p:sp>
    </p:spTree>
    <p:extLst>
      <p:ext uri="{BB962C8B-B14F-4D97-AF65-F5344CB8AC3E}">
        <p14:creationId xmlns:p14="http://schemas.microsoft.com/office/powerpoint/2010/main" xmlns="" val="557793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title"/>
          </p:nvPr>
        </p:nvSpPr>
        <p:spPr/>
        <p:txBody>
          <a:bodyPr/>
          <a:lstStyle/>
          <a:p>
            <a:pPr eaLnBrk="1" hangingPunct="1"/>
            <a:r>
              <a:rPr lang="en-US" b="1">
                <a:solidFill>
                  <a:schemeClr val="tx1"/>
                </a:solidFill>
                <a:latin typeface="Times New Roman" pitchFamily="18" charset="0"/>
              </a:rPr>
              <a:t>CARIES ACTIVITY TESTS</a:t>
            </a:r>
          </a:p>
        </p:txBody>
      </p:sp>
      <p:sp>
        <p:nvSpPr>
          <p:cNvPr id="2051" name="Rectangle 6"/>
          <p:cNvSpPr>
            <a:spLocks noGrp="1" noChangeArrowheads="1"/>
          </p:cNvSpPr>
          <p:nvPr>
            <p:ph type="body" sz="half" idx="1"/>
          </p:nvPr>
        </p:nvSpPr>
        <p:spPr/>
        <p:txBody>
          <a:bodyPr>
            <a:normAutofit/>
          </a:bodyPr>
          <a:lstStyle/>
          <a:p>
            <a:pPr eaLnBrk="1" hangingPunct="1">
              <a:buFontTx/>
              <a:buNone/>
            </a:pPr>
            <a:endParaRPr lang="en-US" dirty="0"/>
          </a:p>
          <a:p>
            <a:pPr eaLnBrk="1" hangingPunct="1">
              <a:buFontTx/>
              <a:buNone/>
            </a:pPr>
            <a:r>
              <a:rPr lang="en-US" sz="2400" dirty="0">
                <a:latin typeface="Times New Roman" pitchFamily="18" charset="0"/>
              </a:rPr>
              <a:t>DENTAL CARIES</a:t>
            </a:r>
          </a:p>
          <a:p>
            <a:pPr eaLnBrk="1" hangingPunct="1">
              <a:buFontTx/>
              <a:buNone/>
            </a:pPr>
            <a:endParaRPr lang="en-US" sz="2400" dirty="0">
              <a:latin typeface="Times New Roman" pitchFamily="18" charset="0"/>
            </a:endParaRPr>
          </a:p>
          <a:p>
            <a:pPr algn="just" eaLnBrk="1" hangingPunct="1">
              <a:buFontTx/>
              <a:buNone/>
            </a:pPr>
            <a:r>
              <a:rPr lang="en-US" sz="2400" dirty="0">
                <a:latin typeface="Times New Roman" pitchFamily="18" charset="0"/>
              </a:rPr>
              <a:t>	It is an irreversible progressive disease of multifactorial in nature affecting the calcified tissues of the teeth characterized by demineralization of inorganic portion &amp; destruction of organic portion of the tooth.</a:t>
            </a:r>
          </a:p>
        </p:txBody>
      </p:sp>
      <p:pic>
        <p:nvPicPr>
          <p:cNvPr id="2052" name="Picture 7" descr="5F5ZY9CAF4RR5SCA385MBNCAIX3H0QCAUZ0XM0CAWTUBCXCAN3CUFLCAFO8BC0CAC0XY98CA0W5B6RCA3QJNIRCAH42EL5CAIEB3OWCAQHSS6UCALJS5CDCA91FC4JCA7GO5GACA480VSKCAYPTQMQ"/>
          <p:cNvPicPr>
            <a:picLocks noGrp="1" noChangeAspect="1" noChangeArrowheads="1"/>
          </p:cNvPicPr>
          <p:nvPr>
            <p:ph sz="quarter" idx="2"/>
          </p:nvPr>
        </p:nvPicPr>
        <p:blipFill>
          <a:blip r:embed="rId2"/>
          <a:stretch>
            <a:fillRect/>
          </a:stretch>
        </p:blipFill>
        <p:spPr>
          <a:xfrm>
            <a:off x="7639050" y="2140744"/>
            <a:ext cx="1104900" cy="1104900"/>
          </a:xfrm>
          <a:noFill/>
        </p:spPr>
      </p:pic>
      <p:pic>
        <p:nvPicPr>
          <p:cNvPr id="2" name="Picture 9" descr="dental caries"/>
          <p:cNvPicPr>
            <a:picLocks noGrp="1" noChangeAspect="1" noChangeArrowheads="1"/>
          </p:cNvPicPr>
          <p:nvPr>
            <p:ph sz="quarter" idx="3"/>
          </p:nvPr>
        </p:nvPicPr>
        <p:blipFill>
          <a:blip r:embed="rId3"/>
          <a:stretch>
            <a:fillRect/>
          </a:stretch>
        </p:blipFill>
        <p:spPr>
          <a:xfrm>
            <a:off x="7600950" y="4541839"/>
            <a:ext cx="1181100" cy="98107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1000" fill="hold"/>
                                        <p:tgtEl>
                                          <p:spTgt spid="2053"/>
                                        </p:tgtEl>
                                        <p:attrNameLst>
                                          <p:attrName>ppt_w</p:attrName>
                                        </p:attrNameLst>
                                      </p:cBhvr>
                                      <p:tavLst>
                                        <p:tav tm="0">
                                          <p:val>
                                            <p:strVal val="#ppt_w*0.70"/>
                                          </p:val>
                                        </p:tav>
                                        <p:tav tm="100000">
                                          <p:val>
                                            <p:strVal val="#ppt_w"/>
                                          </p:val>
                                        </p:tav>
                                      </p:tavLst>
                                    </p:anim>
                                    <p:anim calcmode="lin" valueType="num">
                                      <p:cBhvr>
                                        <p:cTn id="8" dur="1000" fill="hold"/>
                                        <p:tgtEl>
                                          <p:spTgt spid="2053"/>
                                        </p:tgtEl>
                                        <p:attrNameLst>
                                          <p:attrName>ppt_h</p:attrName>
                                        </p:attrNameLst>
                                      </p:cBhvr>
                                      <p:tavLst>
                                        <p:tav tm="0">
                                          <p:val>
                                            <p:strVal val="#ppt_h"/>
                                          </p:val>
                                        </p:tav>
                                        <p:tav tm="100000">
                                          <p:val>
                                            <p:strVal val="#ppt_h"/>
                                          </p:val>
                                        </p:tav>
                                      </p:tavLst>
                                    </p:anim>
                                    <p:animEffect transition="in" filter="fade">
                                      <p:cBhvr>
                                        <p:cTn id="9"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a:xfrm>
            <a:off x="1981200" y="304800"/>
            <a:ext cx="8229600" cy="6248400"/>
          </a:xfrm>
        </p:spPr>
        <p:txBody>
          <a:bodyPr/>
          <a:lstStyle/>
          <a:p>
            <a:pPr eaLnBrk="1" hangingPunct="1">
              <a:buFontTx/>
              <a:buNone/>
            </a:pPr>
            <a:r>
              <a:rPr lang="en-US" sz="2400" dirty="0">
                <a:latin typeface="Times New Roman" pitchFamily="18" charset="0"/>
              </a:rPr>
              <a:t>CARIES ACTIVITY</a:t>
            </a:r>
          </a:p>
          <a:p>
            <a:pPr eaLnBrk="1" hangingPunct="1">
              <a:buFontTx/>
              <a:buNone/>
            </a:pPr>
            <a:endParaRPr lang="en-US" sz="2400" dirty="0">
              <a:latin typeface="Times New Roman" pitchFamily="18" charset="0"/>
            </a:endParaRPr>
          </a:p>
          <a:p>
            <a:pPr eaLnBrk="1" hangingPunct="1"/>
            <a:r>
              <a:rPr lang="en-US" sz="2400" dirty="0">
                <a:latin typeface="Times New Roman" pitchFamily="18" charset="0"/>
              </a:rPr>
              <a:t>Refers to the increment of active lesion (new and recurrent lesions) over a stated period of time</a:t>
            </a:r>
          </a:p>
          <a:p>
            <a:pPr eaLnBrk="1" hangingPunct="1"/>
            <a:r>
              <a:rPr lang="en-US" sz="2400" dirty="0">
                <a:latin typeface="Times New Roman" pitchFamily="18" charset="0"/>
              </a:rPr>
              <a:t>Caries activity is a measure of speed of progression of a carious lesion.</a:t>
            </a:r>
          </a:p>
          <a:p>
            <a:pPr eaLnBrk="1" hangingPunct="1">
              <a:buFontTx/>
              <a:buNone/>
            </a:pPr>
            <a:endParaRPr lang="en-US" sz="2400" dirty="0">
              <a:latin typeface="Times New Roman" pitchFamily="18" charset="0"/>
            </a:endParaRPr>
          </a:p>
          <a:p>
            <a:pPr eaLnBrk="1" hangingPunct="1">
              <a:buFontTx/>
              <a:buNone/>
            </a:pPr>
            <a:r>
              <a:rPr lang="en-US" sz="2400" dirty="0">
                <a:latin typeface="Times New Roman" pitchFamily="18" charset="0"/>
              </a:rPr>
              <a:t>CARIES SUSCEPTIBILITY</a:t>
            </a:r>
          </a:p>
          <a:p>
            <a:pPr eaLnBrk="1" hangingPunct="1">
              <a:buFontTx/>
              <a:buNone/>
            </a:pPr>
            <a:endParaRPr lang="en-US" sz="2400" dirty="0">
              <a:latin typeface="Times New Roman" pitchFamily="18" charset="0"/>
            </a:endParaRPr>
          </a:p>
          <a:p>
            <a:pPr eaLnBrk="1" hangingPunct="1"/>
            <a:r>
              <a:rPr lang="en-US" sz="2400" dirty="0">
                <a:latin typeface="Times New Roman" pitchFamily="18" charset="0"/>
              </a:rPr>
              <a:t>Refers to the inherent tendency of the host &amp; target tissue, the tooth to be affected by the carious process</a:t>
            </a:r>
          </a:p>
          <a:p>
            <a:pPr lvl="1" eaLnBrk="1" hangingPunct="1">
              <a:buFontTx/>
              <a:buNone/>
            </a:pPr>
            <a:endParaRPr lang="en-US" dirty="0">
              <a:latin typeface="Times New Roman" pitchFamily="18" charset="0"/>
            </a:endParaRPr>
          </a:p>
        </p:txBody>
      </p:sp>
    </p:spTree>
  </p:cSld>
  <p:clrMapOvr>
    <a:masterClrMapping/>
  </p:clrMapOvr>
  <p:transition spd="med">
    <p:comb/>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0"/>
            <a:ext cx="8229600" cy="1447800"/>
          </a:xfrm>
        </p:spPr>
        <p:txBody>
          <a:bodyPr/>
          <a:lstStyle/>
          <a:p>
            <a:pPr eaLnBrk="1" hangingPunct="1"/>
            <a:r>
              <a:rPr lang="en-US" sz="3200">
                <a:latin typeface="Times New Roman" pitchFamily="18" charset="0"/>
              </a:rPr>
              <a:t>REQUIREMENTS OF CARIES ACTIVITY TESTS</a:t>
            </a:r>
          </a:p>
        </p:txBody>
      </p:sp>
      <p:sp>
        <p:nvSpPr>
          <p:cNvPr id="4099" name="Rectangle 3"/>
          <p:cNvSpPr>
            <a:spLocks noGrp="1" noChangeArrowheads="1"/>
          </p:cNvSpPr>
          <p:nvPr>
            <p:ph idx="1"/>
          </p:nvPr>
        </p:nvSpPr>
        <p:spPr>
          <a:xfrm>
            <a:off x="1981200" y="838200"/>
            <a:ext cx="8229600" cy="5715000"/>
          </a:xfrm>
        </p:spPr>
        <p:txBody>
          <a:bodyPr/>
          <a:lstStyle/>
          <a:p>
            <a:pPr eaLnBrk="1" hangingPunct="1"/>
            <a:endParaRPr lang="en-US">
              <a:latin typeface="Times New Roman" pitchFamily="18" charset="0"/>
            </a:endParaRPr>
          </a:p>
          <a:p>
            <a:pPr eaLnBrk="1" hangingPunct="1"/>
            <a:endParaRPr lang="en-US">
              <a:latin typeface="Times New Roman" pitchFamily="18" charset="0"/>
            </a:endParaRPr>
          </a:p>
          <a:p>
            <a:pPr eaLnBrk="1" hangingPunct="1"/>
            <a:r>
              <a:rPr lang="en-US" sz="2400">
                <a:latin typeface="Times New Roman" pitchFamily="18" charset="0"/>
              </a:rPr>
              <a:t>Test should be reproducible &amp; valid</a:t>
            </a:r>
          </a:p>
          <a:p>
            <a:pPr eaLnBrk="1" hangingPunct="1"/>
            <a:r>
              <a:rPr lang="en-US" sz="2400">
                <a:latin typeface="Times New Roman" pitchFamily="18" charset="0"/>
              </a:rPr>
              <a:t>There should be good correlation between the caries activity scores &amp; actual caries development</a:t>
            </a:r>
          </a:p>
          <a:p>
            <a:pPr eaLnBrk="1" hangingPunct="1"/>
            <a:r>
              <a:rPr lang="en-US" sz="2400">
                <a:latin typeface="Times New Roman" pitchFamily="18" charset="0"/>
              </a:rPr>
              <a:t>Should be simple</a:t>
            </a:r>
          </a:p>
          <a:p>
            <a:pPr eaLnBrk="1" hangingPunct="1"/>
            <a:r>
              <a:rPr lang="en-US" sz="2400">
                <a:latin typeface="Times New Roman" pitchFamily="18" charset="0"/>
              </a:rPr>
              <a:t>Results should be obtained rapidly, within hours or few days</a:t>
            </a:r>
          </a:p>
          <a:p>
            <a:pPr eaLnBrk="1" hangingPunct="1"/>
            <a:r>
              <a:rPr lang="en-US" sz="2400">
                <a:latin typeface="Times New Roman" pitchFamily="18" charset="0"/>
              </a:rPr>
              <a:t>Should have measurement of mechanisms involved in caries process</a:t>
            </a:r>
          </a:p>
          <a:p>
            <a:pPr eaLnBrk="1" hangingPunct="1"/>
            <a:r>
              <a:rPr lang="en-US" sz="2400">
                <a:latin typeface="Times New Roman" pitchFamily="18" charset="0"/>
              </a:rPr>
              <a:t>Should be inexpensive, non-invasive &amp; applicable to any clinical setting</a:t>
            </a:r>
          </a:p>
        </p:txBody>
      </p:sp>
    </p:spTree>
  </p:cSld>
  <p:clrMapOvr>
    <a:masterClrMapping/>
  </p:clrMapOvr>
  <p:transition spd="med">
    <p:cover dir="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sz="half" idx="1"/>
          </p:nvPr>
        </p:nvSpPr>
        <p:spPr>
          <a:xfrm>
            <a:off x="2200835" y="820272"/>
            <a:ext cx="5029200" cy="4525963"/>
          </a:xfrm>
        </p:spPr>
        <p:txBody>
          <a:bodyPr>
            <a:normAutofit fontScale="85000" lnSpcReduction="20000"/>
          </a:bodyPr>
          <a:lstStyle/>
          <a:p>
            <a:pPr marL="609600" indent="-609600">
              <a:buNone/>
            </a:pPr>
            <a:r>
              <a:rPr lang="en-US" b="1" dirty="0">
                <a:latin typeface="Times New Roman" pitchFamily="18" charset="0"/>
              </a:rPr>
              <a:t>	CARIES ACTIVITY TESTS:</a:t>
            </a:r>
          </a:p>
          <a:p>
            <a:pPr marL="609600" indent="-609600">
              <a:buNone/>
            </a:pPr>
            <a:endParaRPr lang="en-US" sz="2000" b="1" dirty="0">
              <a:latin typeface="Times New Roman" pitchFamily="18" charset="0"/>
            </a:endParaRPr>
          </a:p>
          <a:p>
            <a:pPr marL="609600" indent="-609600">
              <a:buFontTx/>
              <a:buAutoNum type="arabicPeriod"/>
            </a:pPr>
            <a:endParaRPr lang="en-US" sz="2000" b="1" dirty="0">
              <a:latin typeface="Times New Roman" pitchFamily="18" charset="0"/>
            </a:endParaRPr>
          </a:p>
          <a:p>
            <a:pPr marL="609600" indent="-609600">
              <a:buFontTx/>
              <a:buAutoNum type="arabicPeriod"/>
            </a:pPr>
            <a:r>
              <a:rPr lang="en-US" b="1" dirty="0">
                <a:latin typeface="Times New Roman" pitchFamily="18" charset="0"/>
              </a:rPr>
              <a:t>Lactobacillus colony count test</a:t>
            </a:r>
          </a:p>
          <a:p>
            <a:pPr marL="609600" indent="-609600">
              <a:buNone/>
            </a:pPr>
            <a:endParaRPr lang="en-US" sz="2000" b="1" dirty="0">
              <a:latin typeface="Times New Roman" pitchFamily="18" charset="0"/>
            </a:endParaRPr>
          </a:p>
          <a:p>
            <a:pPr marL="609600" indent="-609600"/>
            <a:r>
              <a:rPr lang="en-US" sz="2400" dirty="0">
                <a:latin typeface="Times New Roman" pitchFamily="18" charset="0"/>
              </a:rPr>
              <a:t>Saliva is collected by chewing paraffin before breakfast</a:t>
            </a:r>
          </a:p>
          <a:p>
            <a:pPr marL="609600" indent="-609600"/>
            <a:r>
              <a:rPr lang="en-US" sz="2400" dirty="0">
                <a:latin typeface="Times New Roman" pitchFamily="18" charset="0"/>
              </a:rPr>
              <a:t>The specimen is vigorously shaken and after that 0.1 cc of sample is withdrawn</a:t>
            </a:r>
          </a:p>
          <a:p>
            <a:pPr marL="609600" indent="-609600"/>
            <a:r>
              <a:rPr lang="en-US" sz="2400" dirty="0">
                <a:latin typeface="Times New Roman" pitchFamily="18" charset="0"/>
              </a:rPr>
              <a:t>Dilute and undiluted samples are then spread evenly over a </a:t>
            </a:r>
            <a:r>
              <a:rPr lang="en-US" sz="2400" dirty="0" err="1">
                <a:latin typeface="Times New Roman" pitchFamily="18" charset="0"/>
              </a:rPr>
              <a:t>rogosa’s</a:t>
            </a:r>
            <a:r>
              <a:rPr lang="en-US" sz="2400" dirty="0">
                <a:latin typeface="Times New Roman" pitchFamily="18" charset="0"/>
              </a:rPr>
              <a:t> SL agar  plate</a:t>
            </a:r>
          </a:p>
          <a:p>
            <a:pPr marL="609600" indent="-609600"/>
            <a:r>
              <a:rPr lang="en-US" sz="2400" dirty="0">
                <a:latin typeface="Times New Roman" pitchFamily="18" charset="0"/>
              </a:rPr>
              <a:t>The plate is incubated for 4 days &amp; no. of lactobacillus colonies that developed are counted.</a:t>
            </a:r>
          </a:p>
        </p:txBody>
      </p:sp>
      <p:pic>
        <p:nvPicPr>
          <p:cNvPr id="5123" name="Picture 4" descr="lactobacillus"/>
          <p:cNvPicPr>
            <a:picLocks noGrp="1" noChangeAspect="1" noChangeArrowheads="1"/>
          </p:cNvPicPr>
          <p:nvPr>
            <p:ph sz="half" idx="2"/>
          </p:nvPr>
        </p:nvPicPr>
        <p:blipFill>
          <a:blip r:embed="rId2"/>
          <a:srcRect/>
          <a:stretch>
            <a:fillRect/>
          </a:stretch>
        </p:blipFill>
        <p:spPr>
          <a:xfrm>
            <a:off x="7467600" y="2057400"/>
            <a:ext cx="2819400" cy="3124200"/>
          </a:xfrm>
          <a:noFill/>
        </p:spPr>
      </p:pic>
    </p:spTree>
  </p:cSld>
  <p:clrMapOvr>
    <a:masterClrMapping/>
  </p:clrMapOvr>
  <p:transition>
    <p:pull dir="lu"/>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277" name="Group 85"/>
          <p:cNvGraphicFramePr>
            <a:graphicFrameLocks noGrp="1"/>
          </p:cNvGraphicFramePr>
          <p:nvPr>
            <p:ph/>
          </p:nvPr>
        </p:nvGraphicFramePr>
        <p:xfrm>
          <a:off x="2057400" y="304801"/>
          <a:ext cx="8305800" cy="5851525"/>
        </p:xfrm>
        <a:graphic>
          <a:graphicData uri="http://schemas.openxmlformats.org/drawingml/2006/table">
            <a:tbl>
              <a:tblPr/>
              <a:tblGrid>
                <a:gridCol w="28194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5851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No of organisms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1-1000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1000-5000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5000-10,000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More than 10,000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Symbolic designation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Degree of caries activity suggested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Little or none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Slight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Moderate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Marked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spTree>
  </p:cSld>
  <p:clrMapOvr>
    <a:masterClrMapping/>
  </p:clrMapOvr>
  <p:transition spd="med">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sz="half" idx="1"/>
          </p:nvPr>
        </p:nvSpPr>
        <p:spPr>
          <a:xfrm>
            <a:off x="1752600" y="457201"/>
            <a:ext cx="5334000" cy="5668963"/>
          </a:xfrm>
        </p:spPr>
        <p:txBody>
          <a:bodyPr/>
          <a:lstStyle/>
          <a:p>
            <a:pPr eaLnBrk="1" hangingPunct="1">
              <a:lnSpc>
                <a:spcPct val="90000"/>
              </a:lnSpc>
              <a:buFontTx/>
              <a:buNone/>
            </a:pPr>
            <a:r>
              <a:rPr lang="en-US" sz="2400" b="1" dirty="0">
                <a:latin typeface="Times New Roman" pitchFamily="18" charset="0"/>
              </a:rPr>
              <a:t>SNYDER TEST</a:t>
            </a:r>
          </a:p>
          <a:p>
            <a:pPr eaLnBrk="1" hangingPunct="1">
              <a:lnSpc>
                <a:spcPct val="90000"/>
              </a:lnSpc>
              <a:buFontTx/>
              <a:buNone/>
            </a:pPr>
            <a:endParaRPr lang="en-US" sz="2400" dirty="0">
              <a:latin typeface="Times New Roman" pitchFamily="18" charset="0"/>
            </a:endParaRPr>
          </a:p>
          <a:p>
            <a:pPr eaLnBrk="1" hangingPunct="1">
              <a:lnSpc>
                <a:spcPct val="90000"/>
              </a:lnSpc>
            </a:pPr>
            <a:r>
              <a:rPr lang="en-US" sz="2000" dirty="0">
                <a:latin typeface="Times New Roman" pitchFamily="18" charset="0"/>
              </a:rPr>
              <a:t>This test measures the ability of salivary microorganisms to form organic acid from a carbohydrate medium.</a:t>
            </a:r>
          </a:p>
          <a:p>
            <a:pPr eaLnBrk="1" hangingPunct="1">
              <a:lnSpc>
                <a:spcPct val="90000"/>
              </a:lnSpc>
            </a:pPr>
            <a:r>
              <a:rPr lang="en-US" sz="2000" dirty="0">
                <a:latin typeface="Times New Roman" pitchFamily="18" charset="0"/>
              </a:rPr>
              <a:t>The classical formula of Snyder’s agar per </a:t>
            </a:r>
            <a:r>
              <a:rPr lang="en-US" sz="2000" dirty="0" err="1">
                <a:latin typeface="Times New Roman" pitchFamily="18" charset="0"/>
              </a:rPr>
              <a:t>litre</a:t>
            </a:r>
            <a:r>
              <a:rPr lang="en-US" sz="2000" dirty="0">
                <a:latin typeface="Times New Roman" pitchFamily="18" charset="0"/>
              </a:rPr>
              <a:t> of purified water is</a:t>
            </a:r>
          </a:p>
          <a:p>
            <a:pPr eaLnBrk="1" hangingPunct="1">
              <a:lnSpc>
                <a:spcPct val="90000"/>
              </a:lnSpc>
              <a:buFontTx/>
              <a:buNone/>
            </a:pPr>
            <a:r>
              <a:rPr lang="en-US" sz="2000" dirty="0">
                <a:latin typeface="Times New Roman" pitchFamily="18" charset="0"/>
              </a:rPr>
              <a:t>		</a:t>
            </a:r>
          </a:p>
          <a:p>
            <a:pPr eaLnBrk="1" hangingPunct="1">
              <a:lnSpc>
                <a:spcPct val="90000"/>
              </a:lnSpc>
              <a:buFontTx/>
              <a:buNone/>
            </a:pPr>
            <a:r>
              <a:rPr lang="en-US" sz="2000" dirty="0">
                <a:latin typeface="Times New Roman" pitchFamily="18" charset="0"/>
              </a:rPr>
              <a:t>		pancreatic digest/ casein   -13.5 </a:t>
            </a:r>
            <a:r>
              <a:rPr lang="en-US" sz="2000" dirty="0" err="1">
                <a:latin typeface="Times New Roman" pitchFamily="18" charset="0"/>
              </a:rPr>
              <a:t>gm</a:t>
            </a:r>
            <a:endParaRPr lang="en-US" sz="2000" dirty="0">
              <a:latin typeface="Times New Roman" pitchFamily="18" charset="0"/>
            </a:endParaRPr>
          </a:p>
          <a:p>
            <a:pPr eaLnBrk="1" hangingPunct="1">
              <a:lnSpc>
                <a:spcPct val="90000"/>
              </a:lnSpc>
              <a:buFontTx/>
              <a:buNone/>
            </a:pPr>
            <a:r>
              <a:rPr lang="en-US" sz="2000" dirty="0">
                <a:latin typeface="Times New Roman" pitchFamily="18" charset="0"/>
              </a:rPr>
              <a:t>		yeast extract		-6.5 </a:t>
            </a:r>
            <a:r>
              <a:rPr lang="en-US" sz="2000" dirty="0" err="1">
                <a:latin typeface="Times New Roman" pitchFamily="18" charset="0"/>
              </a:rPr>
              <a:t>gm</a:t>
            </a:r>
            <a:endParaRPr lang="en-US" sz="2000" dirty="0">
              <a:latin typeface="Times New Roman" pitchFamily="18" charset="0"/>
            </a:endParaRPr>
          </a:p>
          <a:p>
            <a:pPr eaLnBrk="1" hangingPunct="1">
              <a:lnSpc>
                <a:spcPct val="90000"/>
              </a:lnSpc>
              <a:buFontTx/>
              <a:buNone/>
            </a:pPr>
            <a:r>
              <a:rPr lang="en-US" sz="2000" dirty="0">
                <a:latin typeface="Times New Roman" pitchFamily="18" charset="0"/>
              </a:rPr>
              <a:t>		dextrose			 -20 </a:t>
            </a:r>
            <a:r>
              <a:rPr lang="en-US" sz="2000" dirty="0" err="1">
                <a:latin typeface="Times New Roman" pitchFamily="18" charset="0"/>
              </a:rPr>
              <a:t>gm</a:t>
            </a:r>
            <a:endParaRPr lang="en-US" sz="2000" dirty="0">
              <a:latin typeface="Times New Roman" pitchFamily="18" charset="0"/>
            </a:endParaRPr>
          </a:p>
          <a:p>
            <a:pPr eaLnBrk="1" hangingPunct="1">
              <a:lnSpc>
                <a:spcPct val="90000"/>
              </a:lnSpc>
              <a:buFontTx/>
              <a:buNone/>
            </a:pPr>
            <a:r>
              <a:rPr lang="en-US" sz="2000" dirty="0">
                <a:latin typeface="Times New Roman" pitchFamily="18" charset="0"/>
              </a:rPr>
              <a:t>		sodium chloride		 -5 </a:t>
            </a:r>
            <a:r>
              <a:rPr lang="en-US" sz="2000" dirty="0" err="1">
                <a:latin typeface="Times New Roman" pitchFamily="18" charset="0"/>
              </a:rPr>
              <a:t>gm</a:t>
            </a:r>
            <a:endParaRPr lang="en-US" sz="2000" dirty="0">
              <a:latin typeface="Times New Roman" pitchFamily="18" charset="0"/>
            </a:endParaRPr>
          </a:p>
          <a:p>
            <a:pPr eaLnBrk="1" hangingPunct="1">
              <a:lnSpc>
                <a:spcPct val="90000"/>
              </a:lnSpc>
              <a:buFontTx/>
              <a:buNone/>
            </a:pPr>
            <a:r>
              <a:rPr lang="en-US" sz="2000" dirty="0">
                <a:latin typeface="Times New Roman" pitchFamily="18" charset="0"/>
              </a:rPr>
              <a:t>		agar			-16 </a:t>
            </a:r>
            <a:r>
              <a:rPr lang="en-US" sz="2000" dirty="0" err="1">
                <a:latin typeface="Times New Roman" pitchFamily="18" charset="0"/>
              </a:rPr>
              <a:t>gm</a:t>
            </a:r>
            <a:endParaRPr lang="en-US" sz="2000" dirty="0">
              <a:latin typeface="Times New Roman" pitchFamily="18" charset="0"/>
            </a:endParaRPr>
          </a:p>
          <a:p>
            <a:pPr eaLnBrk="1" hangingPunct="1">
              <a:lnSpc>
                <a:spcPct val="90000"/>
              </a:lnSpc>
              <a:buFontTx/>
              <a:buNone/>
            </a:pPr>
            <a:r>
              <a:rPr lang="en-US" sz="2000" dirty="0">
                <a:latin typeface="Times New Roman" pitchFamily="18" charset="0"/>
              </a:rPr>
              <a:t>		</a:t>
            </a:r>
            <a:r>
              <a:rPr lang="en-US" sz="2000" dirty="0" err="1">
                <a:latin typeface="Times New Roman" pitchFamily="18" charset="0"/>
              </a:rPr>
              <a:t>Bromocresol</a:t>
            </a:r>
            <a:r>
              <a:rPr lang="en-US" sz="2000" dirty="0">
                <a:latin typeface="Times New Roman" pitchFamily="18" charset="0"/>
              </a:rPr>
              <a:t> green	 -0.029 </a:t>
            </a:r>
            <a:r>
              <a:rPr lang="en-US" sz="2000" dirty="0" err="1">
                <a:latin typeface="Times New Roman" pitchFamily="18" charset="0"/>
              </a:rPr>
              <a:t>gm</a:t>
            </a:r>
            <a:endParaRPr lang="en-US" sz="2000" dirty="0">
              <a:latin typeface="Times New Roman" pitchFamily="18" charset="0"/>
            </a:endParaRPr>
          </a:p>
        </p:txBody>
      </p:sp>
      <p:pic>
        <p:nvPicPr>
          <p:cNvPr id="7171" name="Picture 4" descr="Snyder5label"/>
          <p:cNvPicPr>
            <a:picLocks noGrp="1" noChangeAspect="1" noChangeArrowheads="1"/>
          </p:cNvPicPr>
          <p:nvPr>
            <p:ph sz="half" idx="2"/>
          </p:nvPr>
        </p:nvPicPr>
        <p:blipFill>
          <a:blip r:embed="rId2"/>
          <a:srcRect/>
          <a:stretch>
            <a:fillRect/>
          </a:stretch>
        </p:blipFill>
        <p:spPr>
          <a:xfrm>
            <a:off x="7315201" y="1676401"/>
            <a:ext cx="3171825" cy="3459163"/>
          </a:xfrm>
          <a:noFill/>
        </p:spPr>
      </p:pic>
    </p:spTree>
  </p:cSld>
  <p:clrMapOvr>
    <a:masterClrMapping/>
  </p:clrMapOvr>
  <p:transition spd="med">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76" name="Group 12"/>
          <p:cNvGraphicFramePr>
            <a:graphicFrameLocks noGrp="1"/>
          </p:cNvGraphicFramePr>
          <p:nvPr>
            <p:ph/>
          </p:nvPr>
        </p:nvGraphicFramePr>
        <p:xfrm>
          <a:off x="1981200" y="274638"/>
          <a:ext cx="8229600" cy="5851526"/>
        </p:xfrm>
        <a:graphic>
          <a:graphicData uri="http://schemas.openxmlformats.org/drawingml/2006/table">
            <a:tbl>
              <a:tblPr/>
              <a:tblGrid>
                <a:gridCol w="8229600">
                  <a:extLst>
                    <a:ext uri="{9D8B030D-6E8A-4147-A177-3AD203B41FA5}">
                      <a16:colId xmlns="" xmlns:a16="http://schemas.microsoft.com/office/drawing/2014/main" val="20000"/>
                    </a:ext>
                  </a:extLst>
                </a:gridCol>
              </a:tblGrid>
              <a:tr h="2925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                         </a:t>
                      </a:r>
                      <a:r>
                        <a:rPr kumimoji="0" lang="en-US" sz="2400" b="0" i="0" u="none" strike="noStrike" cap="none" normalizeH="0" baseline="0" dirty="0">
                          <a:ln>
                            <a:noFill/>
                          </a:ln>
                          <a:solidFill>
                            <a:schemeClr val="tx1"/>
                          </a:solidFill>
                          <a:effectLst/>
                          <a:latin typeface="Times New Roman" pitchFamily="18" charset="0"/>
                        </a:rPr>
                        <a:t>24 hrs             48 hrs          72hrs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Color              : yellow                   </a:t>
                      </a:r>
                      <a:r>
                        <a:rPr kumimoji="0" lang="en-US" sz="2400" b="0" i="0" u="none" strike="noStrike" cap="none" normalizeH="0" baseline="0" dirty="0" err="1">
                          <a:ln>
                            <a:noFill/>
                          </a:ln>
                          <a:solidFill>
                            <a:schemeClr val="tx1"/>
                          </a:solidFill>
                          <a:effectLst/>
                          <a:latin typeface="Times New Roman" pitchFamily="18" charset="0"/>
                        </a:rPr>
                        <a:t>yellow</a:t>
                      </a:r>
                      <a:r>
                        <a:rPr kumimoji="0" lang="en-US" sz="2400" b="0" i="0" u="none" strike="noStrike" cap="none" normalizeH="0" baseline="0" dirty="0">
                          <a:ln>
                            <a:noFill/>
                          </a:ln>
                          <a:solidFill>
                            <a:schemeClr val="tx1"/>
                          </a:solidFill>
                          <a:effectLst/>
                          <a:latin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rPr>
                        <a:t>yellow</a:t>
                      </a:r>
                      <a:endParaRPr kumimoji="0" lang="en-US" sz="2400" b="0" i="0" u="none" strike="noStrike" cap="none" normalizeH="0" baseline="0" dirty="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Caries activity: </a:t>
                      </a:r>
                      <a:r>
                        <a:rPr kumimoji="0" lang="en-US" sz="2400" b="0" i="0" u="none" strike="noStrike" cap="none" normalizeH="0" baseline="0">
                          <a:ln>
                            <a:noFill/>
                          </a:ln>
                          <a:solidFill>
                            <a:schemeClr val="tx1"/>
                          </a:solidFill>
                          <a:effectLst/>
                          <a:latin typeface="Times New Roman" pitchFamily="18" charset="0"/>
                        </a:rPr>
                        <a:t>marked                  definite        </a:t>
                      </a:r>
                      <a:r>
                        <a:rPr kumimoji="0" lang="en-US" sz="2400" b="0" i="0" u="none" strike="noStrike" cap="none" normalizeH="0" baseline="0" dirty="0">
                          <a:ln>
                            <a:noFill/>
                          </a:ln>
                          <a:solidFill>
                            <a:schemeClr val="tx1"/>
                          </a:solidFill>
                          <a:effectLst/>
                          <a:latin typeface="Times New Roman" pitchFamily="18" charset="0"/>
                        </a:rPr>
                        <a:t>limited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925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Color              : green                      green              green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Caries activity: continue test      continue test   continue  test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sp>
        <p:nvSpPr>
          <p:cNvPr id="8202" name="Line 17"/>
          <p:cNvSpPr>
            <a:spLocks noChangeShapeType="1"/>
          </p:cNvSpPr>
          <p:nvPr/>
        </p:nvSpPr>
        <p:spPr bwMode="auto">
          <a:xfrm>
            <a:off x="5562600" y="609600"/>
            <a:ext cx="609600" cy="0"/>
          </a:xfrm>
          <a:prstGeom prst="line">
            <a:avLst/>
          </a:prstGeom>
          <a:noFill/>
          <a:ln w="9525">
            <a:solidFill>
              <a:schemeClr val="tx1"/>
            </a:solidFill>
            <a:round/>
            <a:headEnd/>
            <a:tailEnd type="triangle" w="med" len="med"/>
          </a:ln>
        </p:spPr>
        <p:txBody>
          <a:bodyPr/>
          <a:lstStyle/>
          <a:p>
            <a:endParaRPr lang="en-IN">
              <a:solidFill>
                <a:prstClr val="black"/>
              </a:solidFill>
              <a:latin typeface="Calibri"/>
            </a:endParaRPr>
          </a:p>
        </p:txBody>
      </p:sp>
      <p:sp>
        <p:nvSpPr>
          <p:cNvPr id="8203" name="Line 18"/>
          <p:cNvSpPr>
            <a:spLocks noChangeShapeType="1"/>
          </p:cNvSpPr>
          <p:nvPr/>
        </p:nvSpPr>
        <p:spPr bwMode="auto">
          <a:xfrm>
            <a:off x="7086600" y="609600"/>
            <a:ext cx="609600" cy="0"/>
          </a:xfrm>
          <a:prstGeom prst="line">
            <a:avLst/>
          </a:prstGeom>
          <a:noFill/>
          <a:ln w="9525">
            <a:solidFill>
              <a:schemeClr val="tx1"/>
            </a:solidFill>
            <a:round/>
            <a:headEnd/>
            <a:tailEnd type="triangle" w="med" len="med"/>
          </a:ln>
        </p:spPr>
        <p:txBody>
          <a:bodyPr/>
          <a:lstStyle/>
          <a:p>
            <a:endParaRPr lang="en-IN">
              <a:solidFill>
                <a:prstClr val="black"/>
              </a:solidFill>
              <a:latin typeface="Calibri"/>
            </a:endParaRPr>
          </a:p>
        </p:txBody>
      </p:sp>
    </p:spTree>
  </p:cSld>
  <p:clrMapOvr>
    <a:masterClrMapping/>
  </p:clrMapOvr>
  <p:transition spd="med">
    <p:checke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1981200" y="381000"/>
            <a:ext cx="8229600" cy="6172200"/>
          </a:xfrm>
        </p:spPr>
        <p:txBody>
          <a:bodyPr>
            <a:normAutofit lnSpcReduction="10000"/>
          </a:bodyPr>
          <a:lstStyle/>
          <a:p>
            <a:pPr eaLnBrk="1" hangingPunct="1">
              <a:lnSpc>
                <a:spcPct val="90000"/>
              </a:lnSpc>
              <a:buFontTx/>
              <a:buNone/>
            </a:pPr>
            <a:r>
              <a:rPr lang="en-US" sz="2400" b="1">
                <a:latin typeface="Times New Roman" pitchFamily="18" charset="0"/>
              </a:rPr>
              <a:t>ALBEN’S TEST</a:t>
            </a:r>
          </a:p>
          <a:p>
            <a:pPr eaLnBrk="1" hangingPunct="1">
              <a:lnSpc>
                <a:spcPct val="90000"/>
              </a:lnSpc>
              <a:buFontTx/>
              <a:buNone/>
            </a:pPr>
            <a:endParaRPr lang="en-US" sz="2400" b="1">
              <a:latin typeface="Times New Roman" pitchFamily="18" charset="0"/>
            </a:endParaRPr>
          </a:p>
          <a:p>
            <a:pPr eaLnBrk="1" hangingPunct="1">
              <a:lnSpc>
                <a:spcPct val="90000"/>
              </a:lnSpc>
            </a:pPr>
            <a:r>
              <a:rPr lang="en-US" sz="2400">
                <a:latin typeface="Times New Roman" pitchFamily="18" charset="0"/>
              </a:rPr>
              <a:t>It is a modified Snyder test</a:t>
            </a:r>
          </a:p>
          <a:p>
            <a:pPr eaLnBrk="1" hangingPunct="1">
              <a:lnSpc>
                <a:spcPct val="90000"/>
              </a:lnSpc>
            </a:pPr>
            <a:r>
              <a:rPr lang="en-US" sz="2400">
                <a:latin typeface="Times New Roman" pitchFamily="18" charset="0"/>
              </a:rPr>
              <a:t>At the time of test 5 ml, tube of semisolid agar is removed from refrigerator but is not heated</a:t>
            </a:r>
          </a:p>
          <a:p>
            <a:pPr eaLnBrk="1" hangingPunct="1">
              <a:lnSpc>
                <a:spcPct val="90000"/>
              </a:lnSpc>
            </a:pPr>
            <a:r>
              <a:rPr lang="en-US" sz="2400">
                <a:latin typeface="Times New Roman" pitchFamily="18" charset="0"/>
              </a:rPr>
              <a:t>The patient is asked to spit unstimulated saliva directly in to the tube. Tube is incubated for 4 days.</a:t>
            </a:r>
          </a:p>
          <a:p>
            <a:pPr eaLnBrk="1" hangingPunct="1">
              <a:lnSpc>
                <a:spcPct val="90000"/>
              </a:lnSpc>
              <a:buFontTx/>
              <a:buNone/>
            </a:pPr>
            <a:endParaRPr lang="en-US" sz="2400">
              <a:latin typeface="Times New Roman" pitchFamily="18" charset="0"/>
            </a:endParaRPr>
          </a:p>
          <a:p>
            <a:pPr eaLnBrk="1" hangingPunct="1">
              <a:lnSpc>
                <a:spcPct val="90000"/>
              </a:lnSpc>
              <a:buFontTx/>
              <a:buNone/>
            </a:pPr>
            <a:r>
              <a:rPr lang="en-US" sz="2400" b="1">
                <a:latin typeface="Times New Roman" pitchFamily="18" charset="0"/>
              </a:rPr>
              <a:t>SWAB TEST</a:t>
            </a:r>
          </a:p>
          <a:p>
            <a:pPr eaLnBrk="1" hangingPunct="1">
              <a:lnSpc>
                <a:spcPct val="90000"/>
              </a:lnSpc>
              <a:buFontTx/>
              <a:buNone/>
            </a:pPr>
            <a:endParaRPr lang="en-US" sz="2400" b="1">
              <a:latin typeface="Times New Roman" pitchFamily="18" charset="0"/>
            </a:endParaRPr>
          </a:p>
          <a:p>
            <a:pPr eaLnBrk="1" hangingPunct="1">
              <a:lnSpc>
                <a:spcPct val="90000"/>
              </a:lnSpc>
            </a:pPr>
            <a:r>
              <a:rPr lang="en-US" sz="2400">
                <a:latin typeface="Times New Roman" pitchFamily="18" charset="0"/>
              </a:rPr>
              <a:t>Advantage is  no collection of saliva is necessary</a:t>
            </a:r>
          </a:p>
          <a:p>
            <a:pPr eaLnBrk="1" hangingPunct="1">
              <a:lnSpc>
                <a:spcPct val="90000"/>
              </a:lnSpc>
            </a:pPr>
            <a:r>
              <a:rPr lang="en-US" sz="2400">
                <a:latin typeface="Times New Roman" pitchFamily="18" charset="0"/>
              </a:rPr>
              <a:t>Valuable in evaluating caries activity in very young children</a:t>
            </a:r>
          </a:p>
          <a:p>
            <a:pPr eaLnBrk="1" hangingPunct="1">
              <a:lnSpc>
                <a:spcPct val="90000"/>
              </a:lnSpc>
            </a:pPr>
            <a:r>
              <a:rPr lang="en-US" sz="2400">
                <a:latin typeface="Times New Roman" pitchFamily="18" charset="0"/>
              </a:rPr>
              <a:t>Principle is same as Snyder test</a:t>
            </a:r>
          </a:p>
          <a:p>
            <a:pPr eaLnBrk="1" hangingPunct="1">
              <a:lnSpc>
                <a:spcPct val="90000"/>
              </a:lnSpc>
            </a:pPr>
            <a:r>
              <a:rPr lang="en-US" sz="2400">
                <a:latin typeface="Times New Roman" pitchFamily="18" charset="0"/>
              </a:rPr>
              <a:t>The oral flora is sampled by swabbing the buccal surface of tooth with cotton.</a:t>
            </a:r>
          </a:p>
        </p:txBody>
      </p:sp>
    </p:spTree>
  </p:cSld>
  <p:clrMapOvr>
    <a:masterClrMapping/>
  </p:clrMapOvr>
  <p:transition spd="med">
    <p:cover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34279" y="800100"/>
            <a:ext cx="4867910" cy="4589718"/>
          </a:xfrm>
          <a:prstGeom prst="rect">
            <a:avLst/>
          </a:prstGeom>
        </p:spPr>
        <p:txBody>
          <a:bodyPr vert="horz" wrap="square" lIns="0" tIns="82550" rIns="0" bIns="0" rtlCol="0">
            <a:spAutoFit/>
          </a:bodyPr>
          <a:lstStyle/>
          <a:p>
            <a:pPr marL="12700">
              <a:spcBef>
                <a:spcPts val="650"/>
              </a:spcBef>
            </a:pPr>
            <a:r>
              <a:rPr sz="3200" b="1" dirty="0">
                <a:solidFill>
                  <a:prstClr val="black"/>
                </a:solidFill>
                <a:latin typeface="Arial"/>
                <a:cs typeface="Arial"/>
              </a:rPr>
              <a:t>2. </a:t>
            </a:r>
            <a:r>
              <a:rPr sz="3200" b="1" u="heavy" spc="-5" dirty="0">
                <a:solidFill>
                  <a:prstClr val="black"/>
                </a:solidFill>
                <a:uFill>
                  <a:solidFill>
                    <a:srgbClr val="000000"/>
                  </a:solidFill>
                </a:uFill>
                <a:latin typeface="Arial"/>
                <a:cs typeface="Arial"/>
              </a:rPr>
              <a:t>DARK </a:t>
            </a:r>
            <a:r>
              <a:rPr sz="3200" b="1" u="heavy" dirty="0">
                <a:solidFill>
                  <a:prstClr val="black"/>
                </a:solidFill>
                <a:uFill>
                  <a:solidFill>
                    <a:srgbClr val="000000"/>
                  </a:solidFill>
                </a:uFill>
                <a:latin typeface="Arial"/>
                <a:cs typeface="Arial"/>
              </a:rPr>
              <a:t>ZONE</a:t>
            </a:r>
            <a:r>
              <a:rPr sz="3200" b="1" dirty="0">
                <a:solidFill>
                  <a:prstClr val="black"/>
                </a:solidFill>
                <a:latin typeface="Arial"/>
                <a:cs typeface="Arial"/>
              </a:rPr>
              <a:t>:</a:t>
            </a:r>
            <a:r>
              <a:rPr sz="3200" b="1" spc="-15" dirty="0">
                <a:solidFill>
                  <a:prstClr val="black"/>
                </a:solidFill>
                <a:latin typeface="Arial"/>
                <a:cs typeface="Arial"/>
              </a:rPr>
              <a:t> </a:t>
            </a:r>
            <a:r>
              <a:rPr sz="3200" b="1" dirty="0">
                <a:solidFill>
                  <a:prstClr val="black"/>
                </a:solidFill>
                <a:latin typeface="Arial"/>
                <a:cs typeface="Arial"/>
              </a:rPr>
              <a:t>-</a:t>
            </a:r>
            <a:endParaRPr sz="3200" dirty="0">
              <a:solidFill>
                <a:prstClr val="black"/>
              </a:solidFill>
              <a:latin typeface="Arial"/>
              <a:cs typeface="Arial"/>
            </a:endParaRPr>
          </a:p>
          <a:p>
            <a:pPr marL="355600" marR="1362075" indent="-342900">
              <a:lnSpc>
                <a:spcPts val="3590"/>
              </a:lnSpc>
              <a:spcBef>
                <a:spcPts val="875"/>
              </a:spcBef>
              <a:buClr>
                <a:srgbClr val="00007C"/>
              </a:buClr>
              <a:buSzPct val="75000"/>
              <a:buFont typeface="Symbol"/>
              <a:buChar char=""/>
              <a:tabLst>
                <a:tab pos="355600" algn="l"/>
              </a:tabLst>
            </a:pPr>
            <a:r>
              <a:rPr sz="2400" spc="-5" dirty="0">
                <a:solidFill>
                  <a:prstClr val="black"/>
                </a:solidFill>
                <a:latin typeface="Times New Roman" pitchFamily="18" charset="0"/>
                <a:cs typeface="Times New Roman" pitchFamily="18" charset="0"/>
              </a:rPr>
              <a:t>Lies superficial to  translucent</a:t>
            </a:r>
            <a:r>
              <a:rPr sz="2400" spc="-40" dirty="0">
                <a:solidFill>
                  <a:prstClr val="black"/>
                </a:solidFill>
                <a:latin typeface="Times New Roman" pitchFamily="18" charset="0"/>
                <a:cs typeface="Times New Roman" pitchFamily="18" charset="0"/>
              </a:rPr>
              <a:t> </a:t>
            </a:r>
            <a:r>
              <a:rPr sz="2400" dirty="0">
                <a:solidFill>
                  <a:prstClr val="black"/>
                </a:solidFill>
                <a:latin typeface="Times New Roman" pitchFamily="18" charset="0"/>
                <a:cs typeface="Times New Roman" pitchFamily="18" charset="0"/>
              </a:rPr>
              <a:t>zone.</a:t>
            </a:r>
          </a:p>
          <a:p>
            <a:pPr marL="355600" marR="5080" indent="-342900">
              <a:lnSpc>
                <a:spcPts val="3579"/>
              </a:lnSpc>
              <a:spcBef>
                <a:spcPts val="810"/>
              </a:spcBef>
              <a:buClr>
                <a:srgbClr val="00007C"/>
              </a:buClr>
              <a:buSzPct val="75000"/>
              <a:buFont typeface="Symbol"/>
              <a:buChar char=""/>
              <a:tabLst>
                <a:tab pos="355600" algn="l"/>
              </a:tabLst>
            </a:pPr>
            <a:r>
              <a:rPr sz="2400" spc="-5" dirty="0">
                <a:solidFill>
                  <a:prstClr val="black"/>
                </a:solidFill>
                <a:latin typeface="Times New Roman" pitchFamily="18" charset="0"/>
                <a:cs typeface="Times New Roman" pitchFamily="18" charset="0"/>
              </a:rPr>
              <a:t>Called positive </a:t>
            </a:r>
            <a:r>
              <a:rPr sz="2400" dirty="0">
                <a:solidFill>
                  <a:prstClr val="black"/>
                </a:solidFill>
                <a:latin typeface="Times New Roman" pitchFamily="18" charset="0"/>
                <a:cs typeface="Times New Roman" pitchFamily="18" charset="0"/>
              </a:rPr>
              <a:t>zone </a:t>
            </a:r>
            <a:r>
              <a:rPr sz="2400" spc="-5" dirty="0">
                <a:solidFill>
                  <a:prstClr val="black"/>
                </a:solidFill>
                <a:latin typeface="Times New Roman" pitchFamily="18" charset="0"/>
                <a:cs typeface="Times New Roman" pitchFamily="18" charset="0"/>
              </a:rPr>
              <a:t>as it  is always</a:t>
            </a:r>
            <a:r>
              <a:rPr sz="2400" spc="-20" dirty="0">
                <a:solidFill>
                  <a:prstClr val="black"/>
                </a:solidFill>
                <a:latin typeface="Times New Roman" pitchFamily="18" charset="0"/>
                <a:cs typeface="Times New Roman" pitchFamily="18" charset="0"/>
              </a:rPr>
              <a:t> </a:t>
            </a:r>
            <a:r>
              <a:rPr sz="2400" dirty="0">
                <a:solidFill>
                  <a:prstClr val="black"/>
                </a:solidFill>
                <a:latin typeface="Times New Roman" pitchFamily="18" charset="0"/>
                <a:cs typeface="Times New Roman" pitchFamily="18" charset="0"/>
              </a:rPr>
              <a:t>present.</a:t>
            </a:r>
          </a:p>
          <a:p>
            <a:pPr marL="355600" indent="-342900">
              <a:lnSpc>
                <a:spcPts val="3715"/>
              </a:lnSpc>
              <a:spcBef>
                <a:spcPts val="475"/>
              </a:spcBef>
              <a:buClr>
                <a:srgbClr val="00007C"/>
              </a:buClr>
              <a:buSzPct val="75000"/>
              <a:buFont typeface="Symbol"/>
              <a:buChar char=""/>
              <a:tabLst>
                <a:tab pos="355600" algn="l"/>
              </a:tabLst>
            </a:pPr>
            <a:r>
              <a:rPr sz="2400" spc="-5" dirty="0">
                <a:solidFill>
                  <a:prstClr val="black"/>
                </a:solidFill>
                <a:latin typeface="Times New Roman" pitchFamily="18" charset="0"/>
                <a:cs typeface="Times New Roman" pitchFamily="18" charset="0"/>
              </a:rPr>
              <a:t>Pore </a:t>
            </a:r>
            <a:r>
              <a:rPr sz="2400" dirty="0">
                <a:solidFill>
                  <a:prstClr val="black"/>
                </a:solidFill>
                <a:latin typeface="Times New Roman" pitchFamily="18" charset="0"/>
                <a:cs typeface="Times New Roman" pitchFamily="18" charset="0"/>
              </a:rPr>
              <a:t>volume </a:t>
            </a:r>
            <a:r>
              <a:rPr sz="2400" spc="-5" dirty="0">
                <a:solidFill>
                  <a:prstClr val="black"/>
                </a:solidFill>
                <a:latin typeface="Times New Roman" pitchFamily="18" charset="0"/>
                <a:cs typeface="Times New Roman" pitchFamily="18" charset="0"/>
              </a:rPr>
              <a:t>is </a:t>
            </a:r>
            <a:r>
              <a:rPr sz="2400" dirty="0">
                <a:solidFill>
                  <a:prstClr val="black"/>
                </a:solidFill>
                <a:latin typeface="Times New Roman" pitchFamily="18" charset="0"/>
                <a:cs typeface="Times New Roman" pitchFamily="18" charset="0"/>
              </a:rPr>
              <a:t>2 –</a:t>
            </a:r>
            <a:r>
              <a:rPr sz="2400" spc="-40" dirty="0">
                <a:solidFill>
                  <a:prstClr val="black"/>
                </a:solidFill>
                <a:latin typeface="Times New Roman" pitchFamily="18" charset="0"/>
                <a:cs typeface="Times New Roman" pitchFamily="18" charset="0"/>
              </a:rPr>
              <a:t> </a:t>
            </a:r>
            <a:r>
              <a:rPr sz="2400" spc="-5" dirty="0">
                <a:solidFill>
                  <a:prstClr val="black"/>
                </a:solidFill>
                <a:latin typeface="Times New Roman" pitchFamily="18" charset="0"/>
                <a:cs typeface="Times New Roman" pitchFamily="18" charset="0"/>
              </a:rPr>
              <a:t>4%.</a:t>
            </a:r>
            <a:endParaRPr sz="2400" dirty="0">
              <a:solidFill>
                <a:prstClr val="black"/>
              </a:solidFill>
              <a:latin typeface="Times New Roman" pitchFamily="18" charset="0"/>
              <a:cs typeface="Times New Roman" pitchFamily="18" charset="0"/>
            </a:endParaRPr>
          </a:p>
          <a:p>
            <a:pPr marL="355600" marR="5715">
              <a:lnSpc>
                <a:spcPts val="3590"/>
              </a:lnSpc>
              <a:spcBef>
                <a:spcPts val="200"/>
              </a:spcBef>
            </a:pPr>
            <a:r>
              <a:rPr sz="2400" dirty="0">
                <a:solidFill>
                  <a:prstClr val="black"/>
                </a:solidFill>
                <a:latin typeface="Times New Roman" pitchFamily="18" charset="0"/>
                <a:cs typeface="Times New Roman" pitchFamily="18" charset="0"/>
              </a:rPr>
              <a:t>Increased porosity </a:t>
            </a:r>
            <a:r>
              <a:rPr sz="2400" spc="-5" dirty="0">
                <a:solidFill>
                  <a:prstClr val="black"/>
                </a:solidFill>
                <a:latin typeface="Times New Roman" pitchFamily="18" charset="0"/>
                <a:cs typeface="Times New Roman" pitchFamily="18" charset="0"/>
              </a:rPr>
              <a:t>in</a:t>
            </a:r>
            <a:r>
              <a:rPr sz="2400" spc="-95" dirty="0">
                <a:solidFill>
                  <a:prstClr val="black"/>
                </a:solidFill>
                <a:latin typeface="Times New Roman" pitchFamily="18" charset="0"/>
                <a:cs typeface="Times New Roman" pitchFamily="18" charset="0"/>
              </a:rPr>
              <a:t> </a:t>
            </a:r>
            <a:r>
              <a:rPr sz="2400" spc="-5" dirty="0">
                <a:solidFill>
                  <a:prstClr val="black"/>
                </a:solidFill>
                <a:latin typeface="Times New Roman" pitchFamily="18" charset="0"/>
                <a:cs typeface="Times New Roman" pitchFamily="18" charset="0"/>
              </a:rPr>
              <a:t>this  </a:t>
            </a:r>
            <a:r>
              <a:rPr sz="2400" dirty="0">
                <a:solidFill>
                  <a:prstClr val="black"/>
                </a:solidFill>
                <a:latin typeface="Times New Roman" pitchFamily="18" charset="0"/>
                <a:cs typeface="Times New Roman" pitchFamily="18" charset="0"/>
              </a:rPr>
              <a:t>zone </a:t>
            </a:r>
            <a:r>
              <a:rPr sz="2400" spc="-5" dirty="0">
                <a:solidFill>
                  <a:prstClr val="black"/>
                </a:solidFill>
                <a:latin typeface="Times New Roman" pitchFamily="18" charset="0"/>
                <a:cs typeface="Times New Roman" pitchFamily="18" charset="0"/>
              </a:rPr>
              <a:t>is </a:t>
            </a:r>
            <a:r>
              <a:rPr sz="2400" dirty="0">
                <a:solidFill>
                  <a:prstClr val="black"/>
                </a:solidFill>
                <a:latin typeface="Times New Roman" pitchFamily="18" charset="0"/>
                <a:cs typeface="Times New Roman" pitchFamily="18" charset="0"/>
              </a:rPr>
              <a:t>due </a:t>
            </a:r>
            <a:r>
              <a:rPr sz="2400" spc="-5" dirty="0">
                <a:solidFill>
                  <a:prstClr val="black"/>
                </a:solidFill>
                <a:latin typeface="Times New Roman" pitchFamily="18" charset="0"/>
                <a:cs typeface="Times New Roman" pitchFamily="18" charset="0"/>
              </a:rPr>
              <a:t>to </a:t>
            </a:r>
            <a:r>
              <a:rPr sz="2400" dirty="0">
                <a:solidFill>
                  <a:prstClr val="black"/>
                </a:solidFill>
                <a:latin typeface="Times New Roman" pitchFamily="18" charset="0"/>
                <a:cs typeface="Times New Roman" pitchFamily="18" charset="0"/>
              </a:rPr>
              <a:t>greater  degree of  demineralization </a:t>
            </a:r>
            <a:r>
              <a:rPr sz="2400" spc="-5" dirty="0">
                <a:solidFill>
                  <a:prstClr val="black"/>
                </a:solidFill>
                <a:latin typeface="Times New Roman" pitchFamily="18" charset="0"/>
                <a:cs typeface="Times New Roman" pitchFamily="18" charset="0"/>
              </a:rPr>
              <a:t>in this  </a:t>
            </a:r>
            <a:r>
              <a:rPr sz="2400" dirty="0">
                <a:solidFill>
                  <a:prstClr val="black"/>
                </a:solidFill>
                <a:latin typeface="Times New Roman" pitchFamily="18" charset="0"/>
                <a:cs typeface="Times New Roman" pitchFamily="18" charset="0"/>
              </a:rPr>
              <a:t>zone.</a:t>
            </a:r>
          </a:p>
        </p:txBody>
      </p:sp>
      <p:sp>
        <p:nvSpPr>
          <p:cNvPr id="3" name="object 3"/>
          <p:cNvSpPr/>
          <p:nvPr/>
        </p:nvSpPr>
        <p:spPr>
          <a:xfrm>
            <a:off x="1752600" y="1905000"/>
            <a:ext cx="3086100" cy="411480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transition>
    <p:zoom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1981200" y="381000"/>
            <a:ext cx="8229600" cy="6172200"/>
          </a:xfrm>
        </p:spPr>
        <p:txBody>
          <a:bodyPr/>
          <a:lstStyle/>
          <a:p>
            <a:pPr eaLnBrk="1" hangingPunct="1">
              <a:buFontTx/>
              <a:buNone/>
            </a:pPr>
            <a:endParaRPr lang="en-US" sz="2400">
              <a:latin typeface="Times New Roman" pitchFamily="18" charset="0"/>
            </a:endParaRPr>
          </a:p>
          <a:p>
            <a:pPr eaLnBrk="1" hangingPunct="1">
              <a:buFontTx/>
              <a:buNone/>
            </a:pPr>
            <a:r>
              <a:rPr lang="en-US" sz="2400" b="1">
                <a:latin typeface="Times New Roman" pitchFamily="18" charset="0"/>
              </a:rPr>
              <a:t>REDUCTASE TEST</a:t>
            </a:r>
          </a:p>
          <a:p>
            <a:pPr eaLnBrk="1" hangingPunct="1">
              <a:buFontTx/>
              <a:buNone/>
            </a:pPr>
            <a:endParaRPr lang="en-US" sz="2400">
              <a:latin typeface="Times New Roman" pitchFamily="18" charset="0"/>
            </a:endParaRPr>
          </a:p>
          <a:p>
            <a:pPr eaLnBrk="1" hangingPunct="1">
              <a:buFontTx/>
              <a:buNone/>
            </a:pPr>
            <a:endParaRPr lang="en-US" sz="2400">
              <a:latin typeface="Times New Roman" pitchFamily="18" charset="0"/>
            </a:endParaRPr>
          </a:p>
          <a:p>
            <a:pPr eaLnBrk="1" hangingPunct="1"/>
            <a:r>
              <a:rPr lang="en-US" sz="2400">
                <a:latin typeface="Times New Roman" pitchFamily="18" charset="0"/>
              </a:rPr>
              <a:t>This test measures the activity of reductase enzyme present in salivary bacteria</a:t>
            </a:r>
          </a:p>
          <a:p>
            <a:pPr eaLnBrk="1" hangingPunct="1"/>
            <a:r>
              <a:rPr lang="en-US" sz="2400">
                <a:latin typeface="Times New Roman" pitchFamily="18" charset="0"/>
              </a:rPr>
              <a:t>The sample is mixed with fixed amount of diazo-resorcinol</a:t>
            </a:r>
          </a:p>
          <a:p>
            <a:pPr eaLnBrk="1" hangingPunct="1"/>
            <a:r>
              <a:rPr lang="en-US" sz="2400">
                <a:latin typeface="Times New Roman" pitchFamily="18" charset="0"/>
              </a:rPr>
              <a:t>The change in color after 15 min is taken as a measure of caries activity</a:t>
            </a:r>
          </a:p>
        </p:txBody>
      </p:sp>
    </p:spTree>
  </p:cSld>
  <p:clrMapOvr>
    <a:masterClrMapping/>
  </p:clrMapOvr>
  <p:transition spd="med">
    <p:cover dir="l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82" name="Group 22"/>
          <p:cNvGraphicFramePr>
            <a:graphicFrameLocks noGrp="1"/>
          </p:cNvGraphicFramePr>
          <p:nvPr>
            <p:ph/>
          </p:nvPr>
        </p:nvGraphicFramePr>
        <p:xfrm>
          <a:off x="1752600" y="274639"/>
          <a:ext cx="8686800" cy="5897563"/>
        </p:xfrm>
        <a:graphic>
          <a:graphicData uri="http://schemas.openxmlformats.org/drawingml/2006/table">
            <a:tbl>
              <a:tblPr/>
              <a:tblGrid>
                <a:gridCol w="2895600">
                  <a:extLst>
                    <a:ext uri="{9D8B030D-6E8A-4147-A177-3AD203B41FA5}">
                      <a16:colId xmlns="" xmlns:a16="http://schemas.microsoft.com/office/drawing/2014/main" val="20000"/>
                    </a:ext>
                  </a:extLst>
                </a:gridCol>
                <a:gridCol w="2895600">
                  <a:extLst>
                    <a:ext uri="{9D8B030D-6E8A-4147-A177-3AD203B41FA5}">
                      <a16:colId xmlns="" xmlns:a16="http://schemas.microsoft.com/office/drawing/2014/main" val="20001"/>
                    </a:ext>
                  </a:extLst>
                </a:gridCol>
                <a:gridCol w="2895600">
                  <a:extLst>
                    <a:ext uri="{9D8B030D-6E8A-4147-A177-3AD203B41FA5}">
                      <a16:colId xmlns="" xmlns:a16="http://schemas.microsoft.com/office/drawing/2014/main" val="20002"/>
                    </a:ext>
                  </a:extLst>
                </a:gridCol>
              </a:tblGrid>
              <a:tr h="781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Time       score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Caries activity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116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Blue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Orchid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Red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Red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pink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15min         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15 min        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15 min        3</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Immediately  4</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Immediately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Non conductive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Slightly conductive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Moderately conductive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Highly conductive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Extremely conductive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spTree>
  </p:cSld>
  <p:clrMapOvr>
    <a:masterClrMapping/>
  </p:clrMapOvr>
  <p:transition spd="med">
    <p:randomBa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sz="half" idx="1"/>
          </p:nvPr>
        </p:nvSpPr>
        <p:spPr>
          <a:xfrm>
            <a:off x="1828800" y="381000"/>
            <a:ext cx="4724400" cy="5867400"/>
          </a:xfrm>
        </p:spPr>
        <p:txBody>
          <a:bodyPr/>
          <a:lstStyle/>
          <a:p>
            <a:pPr eaLnBrk="1" hangingPunct="1">
              <a:buFontTx/>
              <a:buNone/>
            </a:pPr>
            <a:endParaRPr lang="en-US">
              <a:latin typeface="Times New Roman" pitchFamily="18" charset="0"/>
            </a:endParaRPr>
          </a:p>
          <a:p>
            <a:pPr eaLnBrk="1" hangingPunct="1">
              <a:buFontTx/>
              <a:buNone/>
            </a:pPr>
            <a:r>
              <a:rPr lang="en-US" b="1">
                <a:latin typeface="Times New Roman" pitchFamily="18" charset="0"/>
              </a:rPr>
              <a:t>ENAMEL SOLUBILITY TEST</a:t>
            </a:r>
          </a:p>
          <a:p>
            <a:pPr eaLnBrk="1" hangingPunct="1">
              <a:buFontTx/>
              <a:buNone/>
            </a:pPr>
            <a:endParaRPr lang="en-US">
              <a:latin typeface="Times New Roman" pitchFamily="18" charset="0"/>
            </a:endParaRPr>
          </a:p>
          <a:p>
            <a:pPr eaLnBrk="1" hangingPunct="1"/>
            <a:r>
              <a:rPr lang="en-US" sz="2000">
                <a:latin typeface="Times New Roman" pitchFamily="18" charset="0"/>
              </a:rPr>
              <a:t>It is based on the fact that when glucose is added to saliva containing powdered enamel, organic acids are formed</a:t>
            </a:r>
          </a:p>
          <a:p>
            <a:pPr eaLnBrk="1" hangingPunct="1"/>
            <a:r>
              <a:rPr lang="en-US" sz="2000">
                <a:latin typeface="Times New Roman" pitchFamily="18" charset="0"/>
              </a:rPr>
              <a:t>Organic acid decalcifies the enamel, resulting in an increase in the amount of soluble calcium</a:t>
            </a:r>
          </a:p>
          <a:p>
            <a:pPr eaLnBrk="1" hangingPunct="1"/>
            <a:r>
              <a:rPr lang="en-US" sz="2000">
                <a:latin typeface="Times New Roman" pitchFamily="18" charset="0"/>
              </a:rPr>
              <a:t>The extend of increase of calcium is a direct measure of caries activity</a:t>
            </a:r>
          </a:p>
        </p:txBody>
      </p:sp>
      <p:pic>
        <p:nvPicPr>
          <p:cNvPr id="12291" name="Picture 4" descr="n1a03f01"/>
          <p:cNvPicPr>
            <a:picLocks noGrp="1" noChangeAspect="1" noChangeArrowheads="1"/>
          </p:cNvPicPr>
          <p:nvPr>
            <p:ph sz="half" idx="2"/>
          </p:nvPr>
        </p:nvPicPr>
        <p:blipFill>
          <a:blip r:embed="rId2"/>
          <a:srcRect/>
          <a:stretch>
            <a:fillRect/>
          </a:stretch>
        </p:blipFill>
        <p:spPr>
          <a:xfrm>
            <a:off x="6705600" y="1981200"/>
            <a:ext cx="3657600" cy="2863850"/>
          </a:xfrm>
          <a:noFill/>
        </p:spPr>
      </p:pic>
    </p:spTree>
  </p:cSld>
  <p:clrMapOvr>
    <a:masterClrMapping/>
  </p:clrMapOvr>
  <p:transition spd="med">
    <p:strips dir="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1981200" y="381000"/>
            <a:ext cx="8229600" cy="6248400"/>
          </a:xfrm>
        </p:spPr>
        <p:txBody>
          <a:bodyPr/>
          <a:lstStyle/>
          <a:p>
            <a:pPr eaLnBrk="1" hangingPunct="1">
              <a:buFontTx/>
              <a:buNone/>
            </a:pPr>
            <a:endParaRPr lang="en-US">
              <a:latin typeface="Times New Roman" pitchFamily="18" charset="0"/>
            </a:endParaRPr>
          </a:p>
          <a:p>
            <a:pPr eaLnBrk="1" hangingPunct="1">
              <a:buFontTx/>
              <a:buNone/>
            </a:pPr>
            <a:r>
              <a:rPr lang="en-US" b="1">
                <a:latin typeface="Times New Roman" pitchFamily="18" charset="0"/>
              </a:rPr>
              <a:t>SALIVA FLOW TEST</a:t>
            </a:r>
          </a:p>
          <a:p>
            <a:pPr eaLnBrk="1" hangingPunct="1">
              <a:buFontTx/>
              <a:buNone/>
            </a:pPr>
            <a:endParaRPr lang="en-US">
              <a:latin typeface="Times New Roman" pitchFamily="18" charset="0"/>
            </a:endParaRPr>
          </a:p>
          <a:p>
            <a:pPr eaLnBrk="1" hangingPunct="1"/>
            <a:r>
              <a:rPr lang="en-US" sz="2400">
                <a:latin typeface="Times New Roman" pitchFamily="18" charset="0"/>
              </a:rPr>
              <a:t>Flow rate is determined by collecting paraffin stimulated saliva in a test tube over 5 min</a:t>
            </a:r>
          </a:p>
          <a:p>
            <a:pPr eaLnBrk="1" hangingPunct="1"/>
            <a:r>
              <a:rPr lang="en-US" sz="2400">
                <a:latin typeface="Times New Roman" pitchFamily="18" charset="0"/>
              </a:rPr>
              <a:t>Severely decreased flow is related to caries susceptibility</a:t>
            </a:r>
          </a:p>
          <a:p>
            <a:pPr eaLnBrk="1" hangingPunct="1"/>
            <a:r>
              <a:rPr lang="en-US" sz="2400">
                <a:latin typeface="Times New Roman" pitchFamily="18" charset="0"/>
              </a:rPr>
              <a:t>As salivary flow rate decreases viscosity increases</a:t>
            </a:r>
          </a:p>
        </p:txBody>
      </p:sp>
    </p:spTree>
  </p:cSld>
  <p:clrMapOvr>
    <a:masterClrMapping/>
  </p:clrMapOvr>
  <p:transition spd="med">
    <p:strips/>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1981200" y="228600"/>
            <a:ext cx="8229600" cy="6400800"/>
          </a:xfrm>
        </p:spPr>
        <p:txBody>
          <a:bodyPr/>
          <a:lstStyle/>
          <a:p>
            <a:pPr eaLnBrk="1" hangingPunct="1">
              <a:buFontTx/>
              <a:buNone/>
            </a:pPr>
            <a:endParaRPr lang="en-US">
              <a:latin typeface="Times New Roman" pitchFamily="18" charset="0"/>
            </a:endParaRPr>
          </a:p>
          <a:p>
            <a:pPr eaLnBrk="1" hangingPunct="1">
              <a:buFontTx/>
              <a:buNone/>
            </a:pPr>
            <a:r>
              <a:rPr lang="en-US" sz="3000" b="1">
                <a:latin typeface="Times New Roman" pitchFamily="18" charset="0"/>
              </a:rPr>
              <a:t>PATIENT EDUCATION WITH METHYL RED</a:t>
            </a:r>
          </a:p>
          <a:p>
            <a:pPr eaLnBrk="1" hangingPunct="1">
              <a:buFontTx/>
              <a:buNone/>
            </a:pPr>
            <a:endParaRPr lang="en-US" sz="2400">
              <a:latin typeface="Times New Roman" pitchFamily="18" charset="0"/>
            </a:endParaRPr>
          </a:p>
          <a:p>
            <a:pPr eaLnBrk="1" hangingPunct="1"/>
            <a:r>
              <a:rPr lang="en-US" sz="2400">
                <a:latin typeface="Times New Roman" pitchFamily="18" charset="0"/>
              </a:rPr>
              <a:t>A simple and effective technique that may be of assistance in educating child patient to the problem of dental caries control involves the use of aqueous solution of methyl red</a:t>
            </a:r>
          </a:p>
          <a:p>
            <a:pPr eaLnBrk="1" hangingPunct="1"/>
            <a:r>
              <a:rPr lang="en-US" sz="2400">
                <a:latin typeface="Times New Roman" pitchFamily="18" charset="0"/>
              </a:rPr>
              <a:t>Indicator dye changes colour in the pH range from 6.3(distinct yellow) – 4.2(red)</a:t>
            </a:r>
          </a:p>
          <a:p>
            <a:pPr eaLnBrk="1" hangingPunct="1"/>
            <a:r>
              <a:rPr lang="en-US" sz="2400">
                <a:latin typeface="Times New Roman" pitchFamily="18" charset="0"/>
              </a:rPr>
              <a:t>Aqueous methyl red is then applied to the surface of the tooth with dropper</a:t>
            </a:r>
          </a:p>
          <a:p>
            <a:pPr eaLnBrk="1" hangingPunct="1"/>
            <a:r>
              <a:rPr lang="en-US" sz="2400">
                <a:latin typeface="Times New Roman" pitchFamily="18" charset="0"/>
              </a:rPr>
              <a:t>Red colour is developed in the area of plaque accumulation</a:t>
            </a:r>
          </a:p>
          <a:p>
            <a:pPr eaLnBrk="1" hangingPunct="1"/>
            <a:r>
              <a:rPr lang="en-US" sz="2400">
                <a:latin typeface="Times New Roman" pitchFamily="18" charset="0"/>
              </a:rPr>
              <a:t>This is interpreted to patient as evidence of continuous acid formation</a:t>
            </a:r>
          </a:p>
        </p:txBody>
      </p:sp>
    </p:spTree>
  </p:cSld>
  <p:clrMapOvr>
    <a:masterClrMapping/>
  </p:clrMapOvr>
  <p:transition spd="med">
    <p:wheel spokes="8"/>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6400" y="277813"/>
            <a:ext cx="11393714" cy="1463901"/>
          </a:xfrm>
        </p:spPr>
        <p:txBody>
          <a:bodyPr>
            <a:normAutofit/>
          </a:bodyPr>
          <a:lstStyle/>
          <a:p>
            <a:r>
              <a:rPr lang="en-US" sz="3600" b="1" dirty="0">
                <a:solidFill>
                  <a:schemeClr val="tx1"/>
                </a:solidFill>
                <a:effectLst/>
                <a:latin typeface="Times New Roman" panose="02020603050405020304" pitchFamily="18" charset="0"/>
                <a:cs typeface="Times New Roman" panose="02020603050405020304" pitchFamily="18" charset="0"/>
              </a:rPr>
              <a:t>TAKE HOME MESSEGE/ FOR THE TOPIC COVERED (SUMMARY)  </a:t>
            </a:r>
            <a:endParaRPr lang="en-US" sz="3600" b="1" dirty="0">
              <a:effectLst/>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72795863-2509-495E-A4D3-2D1EB08AA326}" type="slidenum">
              <a:rPr lang="en-US" smtClean="0"/>
              <a:pPr/>
              <a:t>45</a:t>
            </a:fld>
            <a:endParaRPr lang="en-US"/>
          </a:p>
        </p:txBody>
      </p:sp>
      <p:sp>
        <p:nvSpPr>
          <p:cNvPr id="3" name="TextBox 2">
            <a:extLst>
              <a:ext uri="{FF2B5EF4-FFF2-40B4-BE49-F238E27FC236}">
                <a16:creationId xmlns="" xmlns:a16="http://schemas.microsoft.com/office/drawing/2014/main" id="{B077C28A-49D0-E76D-CD49-0F01F9BE0028}"/>
              </a:ext>
            </a:extLst>
          </p:cNvPr>
          <p:cNvSpPr txBox="1"/>
          <p:nvPr/>
        </p:nvSpPr>
        <p:spPr>
          <a:xfrm>
            <a:off x="1418253" y="2267339"/>
            <a:ext cx="9367935" cy="3582955"/>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“Prevention is Better than cure”,so it is imperative that we,as a Dentist should focus on Treating not only those who are ill,but also treat those who are more likely to get ill….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We have variety of new agents which can be used to prevent dental caries but application of these agents in clinical trail is still limited in developing countries.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Moreover dental caries is a multifactorial &amp; prevention measures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Should be evaluated properly in human trials so they can be introduced at community level for prevention of dental caries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xmlns="" val="556923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8200" y="232229"/>
            <a:ext cx="10515600" cy="1458459"/>
          </a:xfrm>
        </p:spPr>
        <p:txBody>
          <a:bodyPr/>
          <a:lstStyle/>
          <a:p>
            <a:r>
              <a:rPr lang="en-US" dirty="0">
                <a:latin typeface="Times New Roman" panose="02020603050405020304" pitchFamily="18" charset="0"/>
                <a:cs typeface="Times New Roman" panose="02020603050405020304" pitchFamily="18" charset="0"/>
              </a:rPr>
              <a:t>Question &amp; Answer Session</a:t>
            </a:r>
            <a:endParaRPr lang="en-US" sz="2400" dirty="0"/>
          </a:p>
        </p:txBody>
      </p:sp>
      <p:sp>
        <p:nvSpPr>
          <p:cNvPr id="2" name="Slide Number Placeholder 1"/>
          <p:cNvSpPr>
            <a:spLocks noGrp="1"/>
          </p:cNvSpPr>
          <p:nvPr>
            <p:ph type="sldNum" sz="quarter" idx="12"/>
          </p:nvPr>
        </p:nvSpPr>
        <p:spPr/>
        <p:txBody>
          <a:bodyPr/>
          <a:lstStyle/>
          <a:p>
            <a:fld id="{72795863-2509-495E-A4D3-2D1EB08AA326}" type="slidenum">
              <a:rPr lang="en-US" smtClean="0"/>
              <a:pPr/>
              <a:t>46</a:t>
            </a:fld>
            <a:endParaRPr lang="en-US"/>
          </a:p>
        </p:txBody>
      </p:sp>
      <p:sp>
        <p:nvSpPr>
          <p:cNvPr id="4" name="TextBox 3"/>
          <p:cNvSpPr txBox="1"/>
          <p:nvPr/>
        </p:nvSpPr>
        <p:spPr>
          <a:xfrm>
            <a:off x="1204685" y="2902857"/>
            <a:ext cx="9231085" cy="3046988"/>
          </a:xfrm>
          <a:prstGeom prst="rect">
            <a:avLst/>
          </a:prstGeom>
          <a:noFill/>
        </p:spPr>
        <p:txBody>
          <a:bodyPr wrap="square" rtlCol="0">
            <a:spAutoFit/>
          </a:bodyPr>
          <a:lstStyle/>
          <a:p>
            <a:pPr marL="457200" indent="-457200">
              <a:buAutoNum type="arabicPeriod"/>
            </a:pPr>
            <a:r>
              <a:rPr lang="en-US" sz="2400" dirty="0"/>
              <a:t>Write in short about caries activity test.</a:t>
            </a:r>
          </a:p>
          <a:p>
            <a:pPr marL="457200" indent="-457200">
              <a:buAutoNum type="arabicPeriod"/>
            </a:pPr>
            <a:r>
              <a:rPr lang="en-US" sz="2400" dirty="0"/>
              <a:t>Write in short about histopathology of dental caries.</a:t>
            </a:r>
          </a:p>
          <a:p>
            <a:pPr marL="457200" indent="-457200">
              <a:buAutoNum type="arabicPeriod"/>
            </a:pPr>
            <a:r>
              <a:rPr lang="en-US" sz="2400" dirty="0"/>
              <a:t>Write in short about zones of dental caries.</a:t>
            </a:r>
          </a:p>
          <a:p>
            <a:pPr marL="457200" indent="-457200">
              <a:buAutoNum type="arabicPeriod"/>
            </a:pPr>
            <a:r>
              <a:rPr lang="en-US" sz="2400" dirty="0"/>
              <a:t>Classification of dental caries.</a:t>
            </a:r>
          </a:p>
          <a:p>
            <a:pPr marL="457200" indent="-457200">
              <a:buAutoNum type="arabicPeriod"/>
            </a:pPr>
            <a:r>
              <a:rPr lang="en-US" sz="2400" dirty="0"/>
              <a:t>Short note on etiology of </a:t>
            </a:r>
            <a:r>
              <a:rPr lang="en-US" sz="2400"/>
              <a:t>dental caries.</a:t>
            </a:r>
            <a:endParaRPr lang="en-US" sz="2400" dirty="0"/>
          </a:p>
          <a:p>
            <a:pPr marL="457200" indent="-457200">
              <a:buAutoNum type="arabicPeriod"/>
            </a:pPr>
            <a:endParaRPr lang="en-US" sz="2400" dirty="0"/>
          </a:p>
          <a:p>
            <a:pPr marL="457200" indent="-457200">
              <a:buAutoNum type="arabicPeriod"/>
            </a:pPr>
            <a:endParaRPr lang="en-US" sz="2400" dirty="0"/>
          </a:p>
          <a:p>
            <a:pPr marL="457200" indent="-457200">
              <a:buAutoNum type="arabicPeriod"/>
            </a:pPr>
            <a:endParaRPr lang="en-US" sz="2400" dirty="0"/>
          </a:p>
        </p:txBody>
      </p:sp>
    </p:spTree>
    <p:extLst>
      <p:ext uri="{BB962C8B-B14F-4D97-AF65-F5344CB8AC3E}">
        <p14:creationId xmlns:p14="http://schemas.microsoft.com/office/powerpoint/2010/main" xmlns="" val="2287409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REFRENCES</a:t>
            </a:r>
          </a:p>
        </p:txBody>
      </p:sp>
      <p:sp>
        <p:nvSpPr>
          <p:cNvPr id="3" name="Content Placeholder 2"/>
          <p:cNvSpPr>
            <a:spLocks noGrp="1"/>
          </p:cNvSpPr>
          <p:nvPr>
            <p:ph idx="1"/>
          </p:nvPr>
        </p:nvSpPr>
        <p:spPr/>
        <p:txBody>
          <a:bodyPr/>
          <a:lstStyle/>
          <a:p>
            <a:r>
              <a:rPr lang="en-US" dirty="0"/>
              <a:t>John I. </a:t>
            </a:r>
            <a:r>
              <a:rPr lang="en-US" dirty="0" err="1"/>
              <a:t>ingle,DDS,MSD</a:t>
            </a:r>
            <a:r>
              <a:rPr lang="en-US" dirty="0"/>
              <a:t> </a:t>
            </a:r>
            <a:r>
              <a:rPr lang="en-US" dirty="0" err="1"/>
              <a:t>Endodontics</a:t>
            </a:r>
            <a:r>
              <a:rPr lang="en-US" dirty="0"/>
              <a:t> Fifth edition</a:t>
            </a:r>
          </a:p>
          <a:p>
            <a:r>
              <a:rPr lang="en-US" dirty="0" err="1"/>
              <a:t>M.A.Marzouk,A.L.Simonton,R.D.Gross</a:t>
            </a:r>
            <a:r>
              <a:rPr lang="en-US" dirty="0"/>
              <a:t> Modern Theory and Practice Operative Dentistry.</a:t>
            </a:r>
          </a:p>
          <a:p>
            <a:r>
              <a:rPr lang="en-US" dirty="0" err="1"/>
              <a:t>Shaffers</a:t>
            </a:r>
            <a:r>
              <a:rPr lang="en-US" dirty="0"/>
              <a:t> Textbook Of Oral Pathology and Medicine</a:t>
            </a:r>
          </a:p>
          <a:p>
            <a:endParaRPr lang="en-US" dirty="0"/>
          </a:p>
        </p:txBody>
      </p:sp>
    </p:spTree>
    <p:extLst>
      <p:ext uri="{BB962C8B-B14F-4D97-AF65-F5344CB8AC3E}">
        <p14:creationId xmlns:p14="http://schemas.microsoft.com/office/powerpoint/2010/main" xmlns="" val="2799428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4760686"/>
            <a:ext cx="10831286" cy="14149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latin typeface="Times New Roman" panose="02020603050405020304" pitchFamily="18" charset="0"/>
                <a:cs typeface="Times New Roman" panose="02020603050405020304" pitchFamily="18" charset="0"/>
              </a:rPr>
              <a:t>THANK YOU </a:t>
            </a:r>
            <a:endParaRPr lang="en-US" dirty="0"/>
          </a:p>
        </p:txBody>
      </p:sp>
      <p:sp>
        <p:nvSpPr>
          <p:cNvPr id="2" name="Slide Number Placeholder 1"/>
          <p:cNvSpPr>
            <a:spLocks noGrp="1"/>
          </p:cNvSpPr>
          <p:nvPr>
            <p:ph type="sldNum" sz="quarter" idx="12"/>
          </p:nvPr>
        </p:nvSpPr>
        <p:spPr/>
        <p:txBody>
          <a:bodyPr/>
          <a:lstStyle/>
          <a:p>
            <a:fld id="{72795863-2509-495E-A4D3-2D1EB08AA326}" type="slidenum">
              <a:rPr lang="en-US" smtClean="0"/>
              <a:pPr/>
              <a:t>48</a:t>
            </a:fld>
            <a:endParaRPr lang="en-US"/>
          </a:p>
        </p:txBody>
      </p:sp>
    </p:spTree>
    <p:extLst>
      <p:ext uri="{BB962C8B-B14F-4D97-AF65-F5344CB8AC3E}">
        <p14:creationId xmlns:p14="http://schemas.microsoft.com/office/powerpoint/2010/main" xmlns="" val="3219789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49191" y="726440"/>
            <a:ext cx="4756785" cy="4459682"/>
          </a:xfrm>
          <a:prstGeom prst="rect">
            <a:avLst/>
          </a:prstGeom>
        </p:spPr>
        <p:txBody>
          <a:bodyPr vert="horz" wrap="square" lIns="0" tIns="12700" rIns="0" bIns="0" rtlCol="0">
            <a:spAutoFit/>
          </a:bodyPr>
          <a:lstStyle/>
          <a:p>
            <a:pPr marL="12700">
              <a:spcBef>
                <a:spcPts val="100"/>
              </a:spcBef>
            </a:pPr>
            <a:r>
              <a:rPr sz="3200" b="1" dirty="0">
                <a:solidFill>
                  <a:prstClr val="black"/>
                </a:solidFill>
                <a:latin typeface="Arial"/>
                <a:cs typeface="Arial"/>
              </a:rPr>
              <a:t>3. </a:t>
            </a:r>
            <a:r>
              <a:rPr sz="3200" b="1" u="heavy" dirty="0">
                <a:solidFill>
                  <a:prstClr val="black"/>
                </a:solidFill>
                <a:uFill>
                  <a:solidFill>
                    <a:srgbClr val="000000"/>
                  </a:solidFill>
                </a:uFill>
                <a:latin typeface="Arial"/>
                <a:cs typeface="Arial"/>
              </a:rPr>
              <a:t>BODY </a:t>
            </a:r>
            <a:r>
              <a:rPr sz="3200" b="1" u="heavy" spc="-5" dirty="0">
                <a:solidFill>
                  <a:prstClr val="black"/>
                </a:solidFill>
                <a:uFill>
                  <a:solidFill>
                    <a:srgbClr val="000000"/>
                  </a:solidFill>
                </a:uFill>
                <a:latin typeface="Arial"/>
                <a:cs typeface="Arial"/>
              </a:rPr>
              <a:t>OF </a:t>
            </a:r>
            <a:r>
              <a:rPr sz="3200" b="1" u="heavy" dirty="0">
                <a:solidFill>
                  <a:prstClr val="black"/>
                </a:solidFill>
                <a:uFill>
                  <a:solidFill>
                    <a:srgbClr val="000000"/>
                  </a:solidFill>
                </a:uFill>
                <a:latin typeface="Arial"/>
                <a:cs typeface="Arial"/>
              </a:rPr>
              <a:t>LESION</a:t>
            </a:r>
            <a:r>
              <a:rPr sz="3200" b="1" dirty="0">
                <a:solidFill>
                  <a:prstClr val="black"/>
                </a:solidFill>
                <a:latin typeface="Arial"/>
                <a:cs typeface="Arial"/>
              </a:rPr>
              <a:t>:</a:t>
            </a:r>
            <a:r>
              <a:rPr sz="3200" b="1" spc="-40" dirty="0">
                <a:solidFill>
                  <a:prstClr val="black"/>
                </a:solidFill>
                <a:latin typeface="Arial"/>
                <a:cs typeface="Arial"/>
              </a:rPr>
              <a:t> </a:t>
            </a:r>
            <a:r>
              <a:rPr sz="3200" b="1" dirty="0">
                <a:solidFill>
                  <a:prstClr val="black"/>
                </a:solidFill>
                <a:latin typeface="Arial"/>
                <a:cs typeface="Arial"/>
              </a:rPr>
              <a:t>-</a:t>
            </a:r>
            <a:endParaRPr lang="en-US" sz="3200" b="1" dirty="0">
              <a:solidFill>
                <a:prstClr val="black"/>
              </a:solidFill>
              <a:latin typeface="Arial"/>
              <a:cs typeface="Arial"/>
            </a:endParaRPr>
          </a:p>
          <a:p>
            <a:pPr marL="12700">
              <a:spcBef>
                <a:spcPts val="100"/>
              </a:spcBef>
            </a:pPr>
            <a:endParaRPr lang="en-US" sz="3200" b="1" dirty="0">
              <a:solidFill>
                <a:prstClr val="black"/>
              </a:solidFill>
              <a:latin typeface="Arial"/>
              <a:cs typeface="Arial"/>
            </a:endParaRPr>
          </a:p>
          <a:p>
            <a:pPr marL="12700">
              <a:spcBef>
                <a:spcPts val="100"/>
              </a:spcBef>
            </a:pPr>
            <a:endParaRPr sz="3200" dirty="0">
              <a:solidFill>
                <a:prstClr val="black"/>
              </a:solidFill>
              <a:latin typeface="Arial"/>
              <a:cs typeface="Arial"/>
            </a:endParaRPr>
          </a:p>
          <a:p>
            <a:pPr marL="355600" marR="74930" indent="-342900">
              <a:lnSpc>
                <a:spcPts val="3229"/>
              </a:lnSpc>
              <a:spcBef>
                <a:spcPts val="805"/>
              </a:spcBef>
              <a:buClr>
                <a:srgbClr val="00007C"/>
              </a:buClr>
              <a:buSzPct val="75000"/>
              <a:buFont typeface="Symbol"/>
              <a:buChar char=""/>
              <a:tabLst>
                <a:tab pos="355600" algn="l"/>
              </a:tabLst>
            </a:pPr>
            <a:r>
              <a:rPr sz="2400" dirty="0">
                <a:solidFill>
                  <a:prstClr val="black"/>
                </a:solidFill>
                <a:latin typeface="Times New Roman" pitchFamily="18" charset="0"/>
                <a:cs typeface="Times New Roman" pitchFamily="18" charset="0"/>
              </a:rPr>
              <a:t>Forms bulk of </a:t>
            </a:r>
            <a:r>
              <a:rPr sz="2400" spc="-5" dirty="0">
                <a:solidFill>
                  <a:prstClr val="black"/>
                </a:solidFill>
                <a:latin typeface="Times New Roman" pitchFamily="18" charset="0"/>
                <a:cs typeface="Times New Roman" pitchFamily="18" charset="0"/>
              </a:rPr>
              <a:t>the</a:t>
            </a:r>
            <a:r>
              <a:rPr sz="2400" spc="-65" dirty="0">
                <a:solidFill>
                  <a:prstClr val="black"/>
                </a:solidFill>
                <a:latin typeface="Times New Roman" pitchFamily="18" charset="0"/>
                <a:cs typeface="Times New Roman" pitchFamily="18" charset="0"/>
              </a:rPr>
              <a:t> </a:t>
            </a:r>
            <a:r>
              <a:rPr sz="2400" spc="-5" dirty="0">
                <a:solidFill>
                  <a:prstClr val="black"/>
                </a:solidFill>
                <a:latin typeface="Times New Roman" pitchFamily="18" charset="0"/>
                <a:cs typeface="Times New Roman" pitchFamily="18" charset="0"/>
              </a:rPr>
              <a:t>lesion  </a:t>
            </a:r>
            <a:r>
              <a:rPr sz="2400" dirty="0">
                <a:solidFill>
                  <a:prstClr val="black"/>
                </a:solidFill>
                <a:latin typeface="Times New Roman" pitchFamily="18" charset="0"/>
                <a:cs typeface="Times New Roman" pitchFamily="18" charset="0"/>
              </a:rPr>
              <a:t>and </a:t>
            </a:r>
            <a:r>
              <a:rPr sz="2400" spc="-5" dirty="0">
                <a:solidFill>
                  <a:prstClr val="black"/>
                </a:solidFill>
                <a:latin typeface="Times New Roman" pitchFamily="18" charset="0"/>
                <a:cs typeface="Times New Roman" pitchFamily="18" charset="0"/>
              </a:rPr>
              <a:t>lies between  relatively </a:t>
            </a:r>
            <a:r>
              <a:rPr sz="2400" dirty="0">
                <a:solidFill>
                  <a:prstClr val="black"/>
                </a:solidFill>
                <a:latin typeface="Times New Roman" pitchFamily="18" charset="0"/>
                <a:cs typeface="Times New Roman" pitchFamily="18" charset="0"/>
              </a:rPr>
              <a:t>unaffected  surface zone and dark  zone.</a:t>
            </a:r>
          </a:p>
          <a:p>
            <a:pPr>
              <a:spcBef>
                <a:spcPts val="40"/>
              </a:spcBef>
              <a:buClr>
                <a:srgbClr val="00007C"/>
              </a:buClr>
              <a:buFont typeface="Symbol"/>
              <a:buChar char=""/>
            </a:pPr>
            <a:endParaRPr sz="2400" dirty="0">
              <a:solidFill>
                <a:prstClr val="black"/>
              </a:solidFill>
              <a:latin typeface="Times New Roman" pitchFamily="18" charset="0"/>
              <a:cs typeface="Times New Roman" pitchFamily="18" charset="0"/>
            </a:endParaRPr>
          </a:p>
          <a:p>
            <a:pPr marL="355600" marR="5080" indent="-342900">
              <a:lnSpc>
                <a:spcPct val="84100"/>
              </a:lnSpc>
              <a:buClr>
                <a:srgbClr val="00007C"/>
              </a:buClr>
              <a:buSzPct val="75000"/>
              <a:buFont typeface="Symbol"/>
              <a:buChar char=""/>
              <a:tabLst>
                <a:tab pos="355600" algn="l"/>
              </a:tabLst>
            </a:pPr>
            <a:r>
              <a:rPr sz="2400" spc="-5" dirty="0">
                <a:solidFill>
                  <a:prstClr val="black"/>
                </a:solidFill>
                <a:latin typeface="Times New Roman" pitchFamily="18" charset="0"/>
                <a:cs typeface="Times New Roman" pitchFamily="18" charset="0"/>
              </a:rPr>
              <a:t>Area </a:t>
            </a:r>
            <a:r>
              <a:rPr sz="2400" dirty="0">
                <a:solidFill>
                  <a:prstClr val="black"/>
                </a:solidFill>
                <a:latin typeface="Times New Roman" pitchFamily="18" charset="0"/>
                <a:cs typeface="Times New Roman" pitchFamily="18" charset="0"/>
              </a:rPr>
              <a:t>of greatest  demineralization,</a:t>
            </a:r>
            <a:r>
              <a:rPr sz="2400" spc="-110" dirty="0">
                <a:solidFill>
                  <a:prstClr val="black"/>
                </a:solidFill>
                <a:latin typeface="Times New Roman" pitchFamily="18" charset="0"/>
                <a:cs typeface="Times New Roman" pitchFamily="18" charset="0"/>
              </a:rPr>
              <a:t> </a:t>
            </a:r>
            <a:r>
              <a:rPr sz="2400" dirty="0">
                <a:solidFill>
                  <a:prstClr val="black"/>
                </a:solidFill>
                <a:latin typeface="Times New Roman" pitchFamily="18" charset="0"/>
                <a:cs typeface="Times New Roman" pitchFamily="18" charset="0"/>
              </a:rPr>
              <a:t>having  a pore volume of 5%  near </a:t>
            </a:r>
            <a:r>
              <a:rPr sz="2400" spc="-5" dirty="0">
                <a:solidFill>
                  <a:prstClr val="black"/>
                </a:solidFill>
                <a:latin typeface="Times New Roman" pitchFamily="18" charset="0"/>
                <a:cs typeface="Times New Roman" pitchFamily="18" charset="0"/>
              </a:rPr>
              <a:t>the periphery to  </a:t>
            </a:r>
            <a:r>
              <a:rPr sz="2400" dirty="0">
                <a:solidFill>
                  <a:prstClr val="black"/>
                </a:solidFill>
                <a:latin typeface="Times New Roman" pitchFamily="18" charset="0"/>
                <a:cs typeface="Times New Roman" pitchFamily="18" charset="0"/>
              </a:rPr>
              <a:t>about 25% </a:t>
            </a:r>
            <a:r>
              <a:rPr sz="2400" spc="-5" dirty="0">
                <a:solidFill>
                  <a:prstClr val="black"/>
                </a:solidFill>
                <a:latin typeface="Times New Roman" pitchFamily="18" charset="0"/>
                <a:cs typeface="Times New Roman" pitchFamily="18" charset="0"/>
              </a:rPr>
              <a:t>in the </a:t>
            </a:r>
            <a:r>
              <a:rPr sz="2400" dirty="0">
                <a:solidFill>
                  <a:prstClr val="black"/>
                </a:solidFill>
                <a:latin typeface="Times New Roman" pitchFamily="18" charset="0"/>
                <a:cs typeface="Times New Roman" pitchFamily="18" charset="0"/>
              </a:rPr>
              <a:t>center  of body of</a:t>
            </a:r>
            <a:r>
              <a:rPr sz="2400" spc="-65" dirty="0">
                <a:solidFill>
                  <a:prstClr val="black"/>
                </a:solidFill>
                <a:latin typeface="Times New Roman" pitchFamily="18" charset="0"/>
                <a:cs typeface="Times New Roman" pitchFamily="18" charset="0"/>
              </a:rPr>
              <a:t> </a:t>
            </a:r>
            <a:r>
              <a:rPr sz="2400" dirty="0">
                <a:solidFill>
                  <a:prstClr val="black"/>
                </a:solidFill>
                <a:latin typeface="Times New Roman" pitchFamily="18" charset="0"/>
                <a:cs typeface="Times New Roman" pitchFamily="18" charset="0"/>
              </a:rPr>
              <a:t>lesion.</a:t>
            </a:r>
          </a:p>
        </p:txBody>
      </p:sp>
      <p:sp>
        <p:nvSpPr>
          <p:cNvPr id="3" name="object 3"/>
          <p:cNvSpPr/>
          <p:nvPr/>
        </p:nvSpPr>
        <p:spPr>
          <a:xfrm>
            <a:off x="1752600" y="1905000"/>
            <a:ext cx="3086100" cy="411480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transition>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07940" y="613409"/>
            <a:ext cx="3056890" cy="391160"/>
          </a:xfrm>
          <a:prstGeom prst="rect">
            <a:avLst/>
          </a:prstGeom>
        </p:spPr>
        <p:txBody>
          <a:bodyPr vert="horz" wrap="square" lIns="0" tIns="12700" rIns="0" bIns="0" rtlCol="0" anchor="ctr">
            <a:spAutoFit/>
          </a:bodyPr>
          <a:lstStyle/>
          <a:p>
            <a:pPr marL="12700">
              <a:lnSpc>
                <a:spcPct val="100000"/>
              </a:lnSpc>
              <a:spcBef>
                <a:spcPts val="100"/>
              </a:spcBef>
            </a:pPr>
            <a:r>
              <a:rPr sz="2400" spc="-5" dirty="0"/>
              <a:t>4. </a:t>
            </a:r>
            <a:r>
              <a:rPr sz="2400" u="heavy" spc="-5" dirty="0">
                <a:uFill>
                  <a:solidFill>
                    <a:srgbClr val="000000"/>
                  </a:solidFill>
                </a:uFill>
              </a:rPr>
              <a:t>SURFACE ZONE</a:t>
            </a:r>
            <a:r>
              <a:rPr sz="2400" spc="-5" dirty="0"/>
              <a:t>:</a:t>
            </a:r>
            <a:r>
              <a:rPr sz="2400" spc="-55" dirty="0"/>
              <a:t> </a:t>
            </a:r>
            <a:r>
              <a:rPr sz="2400" dirty="0"/>
              <a:t>-</a:t>
            </a:r>
            <a:endParaRPr sz="2400"/>
          </a:p>
        </p:txBody>
      </p:sp>
      <p:sp>
        <p:nvSpPr>
          <p:cNvPr id="3" name="object 3"/>
          <p:cNvSpPr txBox="1"/>
          <p:nvPr/>
        </p:nvSpPr>
        <p:spPr>
          <a:xfrm>
            <a:off x="5107941" y="1068070"/>
            <a:ext cx="200025" cy="299720"/>
          </a:xfrm>
          <a:prstGeom prst="rect">
            <a:avLst/>
          </a:prstGeom>
        </p:spPr>
        <p:txBody>
          <a:bodyPr vert="horz" wrap="square" lIns="0" tIns="12700" rIns="0" bIns="0" rtlCol="0">
            <a:spAutoFit/>
          </a:bodyPr>
          <a:lstStyle/>
          <a:p>
            <a:pPr marL="12700">
              <a:spcBef>
                <a:spcPts val="100"/>
              </a:spcBef>
            </a:pPr>
            <a:r>
              <a:rPr spc="530" dirty="0">
                <a:solidFill>
                  <a:srgbClr val="00007C"/>
                </a:solidFill>
                <a:latin typeface="Symbol"/>
                <a:cs typeface="Symbol"/>
              </a:rPr>
              <a:t></a:t>
            </a:r>
            <a:endParaRPr>
              <a:solidFill>
                <a:prstClr val="black"/>
              </a:solidFill>
              <a:latin typeface="Symbol"/>
              <a:cs typeface="Symbol"/>
            </a:endParaRPr>
          </a:p>
        </p:txBody>
      </p:sp>
      <p:sp>
        <p:nvSpPr>
          <p:cNvPr id="4" name="object 4"/>
          <p:cNvSpPr txBox="1"/>
          <p:nvPr/>
        </p:nvSpPr>
        <p:spPr>
          <a:xfrm>
            <a:off x="5107941" y="2700020"/>
            <a:ext cx="200025" cy="858519"/>
          </a:xfrm>
          <a:prstGeom prst="rect">
            <a:avLst/>
          </a:prstGeom>
        </p:spPr>
        <p:txBody>
          <a:bodyPr vert="horz" wrap="square" lIns="0" tIns="154940" rIns="0" bIns="0" rtlCol="0">
            <a:spAutoFit/>
          </a:bodyPr>
          <a:lstStyle/>
          <a:p>
            <a:pPr marL="12700">
              <a:spcBef>
                <a:spcPts val="1220"/>
              </a:spcBef>
            </a:pPr>
            <a:r>
              <a:rPr spc="530" dirty="0">
                <a:solidFill>
                  <a:srgbClr val="00007C"/>
                </a:solidFill>
                <a:latin typeface="Symbol"/>
                <a:cs typeface="Symbol"/>
              </a:rPr>
              <a:t></a:t>
            </a:r>
            <a:endParaRPr>
              <a:solidFill>
                <a:prstClr val="black"/>
              </a:solidFill>
              <a:latin typeface="Symbol"/>
              <a:cs typeface="Symbol"/>
            </a:endParaRPr>
          </a:p>
          <a:p>
            <a:pPr marL="12700">
              <a:spcBef>
                <a:spcPts val="1120"/>
              </a:spcBef>
            </a:pPr>
            <a:r>
              <a:rPr spc="530" dirty="0">
                <a:solidFill>
                  <a:srgbClr val="00007C"/>
                </a:solidFill>
                <a:latin typeface="Symbol"/>
                <a:cs typeface="Symbol"/>
              </a:rPr>
              <a:t></a:t>
            </a:r>
            <a:endParaRPr>
              <a:solidFill>
                <a:prstClr val="black"/>
              </a:solidFill>
              <a:latin typeface="Symbol"/>
              <a:cs typeface="Symbol"/>
            </a:endParaRPr>
          </a:p>
        </p:txBody>
      </p:sp>
      <p:sp>
        <p:nvSpPr>
          <p:cNvPr id="5" name="object 5"/>
          <p:cNvSpPr txBox="1"/>
          <p:nvPr/>
        </p:nvSpPr>
        <p:spPr>
          <a:xfrm>
            <a:off x="5107941" y="4734559"/>
            <a:ext cx="200025" cy="299720"/>
          </a:xfrm>
          <a:prstGeom prst="rect">
            <a:avLst/>
          </a:prstGeom>
        </p:spPr>
        <p:txBody>
          <a:bodyPr vert="horz" wrap="square" lIns="0" tIns="12700" rIns="0" bIns="0" rtlCol="0">
            <a:spAutoFit/>
          </a:bodyPr>
          <a:lstStyle/>
          <a:p>
            <a:pPr marL="12700">
              <a:spcBef>
                <a:spcPts val="100"/>
              </a:spcBef>
            </a:pPr>
            <a:r>
              <a:rPr spc="530" dirty="0">
                <a:solidFill>
                  <a:srgbClr val="00007C"/>
                </a:solidFill>
                <a:latin typeface="Symbol"/>
                <a:cs typeface="Symbol"/>
              </a:rPr>
              <a:t></a:t>
            </a:r>
            <a:endParaRPr dirty="0">
              <a:solidFill>
                <a:prstClr val="black"/>
              </a:solidFill>
              <a:latin typeface="Symbol"/>
              <a:cs typeface="Symbol"/>
            </a:endParaRPr>
          </a:p>
        </p:txBody>
      </p:sp>
      <p:sp>
        <p:nvSpPr>
          <p:cNvPr id="6" name="object 6"/>
          <p:cNvSpPr txBox="1"/>
          <p:nvPr/>
        </p:nvSpPr>
        <p:spPr>
          <a:xfrm>
            <a:off x="5450841" y="1028701"/>
            <a:ext cx="5100955" cy="4409733"/>
          </a:xfrm>
          <a:prstGeom prst="rect">
            <a:avLst/>
          </a:prstGeom>
        </p:spPr>
        <p:txBody>
          <a:bodyPr vert="horz" wrap="square" lIns="0" tIns="38100" rIns="0" bIns="0" rtlCol="0">
            <a:spAutoFit/>
          </a:bodyPr>
          <a:lstStyle/>
          <a:p>
            <a:pPr marL="12700" marR="16510">
              <a:lnSpc>
                <a:spcPct val="93000"/>
              </a:lnSpc>
              <a:spcBef>
                <a:spcPts val="300"/>
              </a:spcBef>
            </a:pPr>
            <a:r>
              <a:rPr sz="2400" spc="-5" dirty="0">
                <a:solidFill>
                  <a:prstClr val="black"/>
                </a:solidFill>
                <a:latin typeface="Times New Roman" pitchFamily="18" charset="0"/>
                <a:cs typeface="Times New Roman" pitchFamily="18" charset="0"/>
              </a:rPr>
              <a:t>Interestingly, this zone </a:t>
            </a:r>
            <a:r>
              <a:rPr sz="2400" spc="-10" dirty="0">
                <a:solidFill>
                  <a:prstClr val="black"/>
                </a:solidFill>
                <a:latin typeface="Times New Roman" pitchFamily="18" charset="0"/>
                <a:cs typeface="Times New Roman" pitchFamily="18" charset="0"/>
              </a:rPr>
              <a:t>not only  </a:t>
            </a:r>
            <a:r>
              <a:rPr sz="2400" spc="-5" dirty="0">
                <a:solidFill>
                  <a:prstClr val="black"/>
                </a:solidFill>
                <a:latin typeface="Times New Roman" pitchFamily="18" charset="0"/>
                <a:cs typeface="Times New Roman" pitchFamily="18" charset="0"/>
              </a:rPr>
              <a:t>remains intact during the early stages  of attack </a:t>
            </a:r>
            <a:r>
              <a:rPr sz="2400" dirty="0">
                <a:solidFill>
                  <a:prstClr val="black"/>
                </a:solidFill>
                <a:latin typeface="Times New Roman" pitchFamily="18" charset="0"/>
                <a:cs typeface="Times New Roman" pitchFamily="18" charset="0"/>
              </a:rPr>
              <a:t>by </a:t>
            </a:r>
            <a:r>
              <a:rPr sz="2400" spc="-5" dirty="0">
                <a:solidFill>
                  <a:prstClr val="black"/>
                </a:solidFill>
                <a:latin typeface="Times New Roman" pitchFamily="18" charset="0"/>
                <a:cs typeface="Times New Roman" pitchFamily="18" charset="0"/>
              </a:rPr>
              <a:t>caries, </a:t>
            </a:r>
            <a:r>
              <a:rPr sz="2400" spc="-10" dirty="0">
                <a:solidFill>
                  <a:prstClr val="black"/>
                </a:solidFill>
                <a:latin typeface="Times New Roman" pitchFamily="18" charset="0"/>
                <a:cs typeface="Times New Roman" pitchFamily="18" charset="0"/>
              </a:rPr>
              <a:t>but </a:t>
            </a:r>
            <a:r>
              <a:rPr sz="2400" spc="-5" dirty="0">
                <a:solidFill>
                  <a:prstClr val="black"/>
                </a:solidFill>
                <a:latin typeface="Times New Roman" pitchFamily="18" charset="0"/>
                <a:cs typeface="Times New Roman" pitchFamily="18" charset="0"/>
              </a:rPr>
              <a:t>also  </a:t>
            </a:r>
            <a:r>
              <a:rPr sz="2400" spc="-10" dirty="0">
                <a:solidFill>
                  <a:prstClr val="black"/>
                </a:solidFill>
                <a:latin typeface="Times New Roman" pitchFamily="18" charset="0"/>
                <a:cs typeface="Times New Roman" pitchFamily="18" charset="0"/>
              </a:rPr>
              <a:t>REMAINS MORE HEAVILY  MINERALIZED.</a:t>
            </a:r>
            <a:endParaRPr sz="2400" dirty="0">
              <a:solidFill>
                <a:prstClr val="black"/>
              </a:solidFill>
              <a:latin typeface="Times New Roman" pitchFamily="18" charset="0"/>
              <a:cs typeface="Times New Roman" pitchFamily="18" charset="0"/>
            </a:endParaRPr>
          </a:p>
          <a:p>
            <a:pPr marL="12700">
              <a:spcBef>
                <a:spcPts val="390"/>
              </a:spcBef>
            </a:pPr>
            <a:r>
              <a:rPr sz="2400" spc="-5" dirty="0">
                <a:solidFill>
                  <a:prstClr val="black"/>
                </a:solidFill>
                <a:latin typeface="Times New Roman" pitchFamily="18" charset="0"/>
                <a:cs typeface="Times New Roman" pitchFamily="18" charset="0"/>
              </a:rPr>
              <a:t>Pore volume </a:t>
            </a:r>
            <a:r>
              <a:rPr sz="2400" dirty="0">
                <a:solidFill>
                  <a:prstClr val="black"/>
                </a:solidFill>
                <a:latin typeface="Times New Roman" pitchFamily="18" charset="0"/>
                <a:cs typeface="Times New Roman" pitchFamily="18" charset="0"/>
              </a:rPr>
              <a:t>of </a:t>
            </a:r>
            <a:r>
              <a:rPr sz="2400" spc="-10" dirty="0">
                <a:solidFill>
                  <a:prstClr val="black"/>
                </a:solidFill>
                <a:latin typeface="Times New Roman" pitchFamily="18" charset="0"/>
                <a:cs typeface="Times New Roman" pitchFamily="18" charset="0"/>
              </a:rPr>
              <a:t>only</a:t>
            </a:r>
            <a:r>
              <a:rPr sz="2400" spc="-5" dirty="0">
                <a:solidFill>
                  <a:prstClr val="black"/>
                </a:solidFill>
                <a:latin typeface="Times New Roman" pitchFamily="18" charset="0"/>
                <a:cs typeface="Times New Roman" pitchFamily="18" charset="0"/>
              </a:rPr>
              <a:t> 1%.</a:t>
            </a:r>
            <a:endParaRPr sz="2400" dirty="0">
              <a:solidFill>
                <a:prstClr val="black"/>
              </a:solidFill>
              <a:latin typeface="Times New Roman" pitchFamily="18" charset="0"/>
              <a:cs typeface="Times New Roman" pitchFamily="18" charset="0"/>
            </a:endParaRPr>
          </a:p>
          <a:p>
            <a:pPr marL="12700" marR="71755">
              <a:lnSpc>
                <a:spcPct val="93000"/>
              </a:lnSpc>
              <a:spcBef>
                <a:spcPts val="590"/>
              </a:spcBef>
            </a:pPr>
            <a:r>
              <a:rPr sz="2400" spc="-5" dirty="0">
                <a:solidFill>
                  <a:prstClr val="black"/>
                </a:solidFill>
                <a:latin typeface="Times New Roman" pitchFamily="18" charset="0"/>
                <a:cs typeface="Times New Roman" pitchFamily="18" charset="0"/>
              </a:rPr>
              <a:t>Ions </a:t>
            </a:r>
            <a:r>
              <a:rPr sz="2400" dirty="0">
                <a:solidFill>
                  <a:prstClr val="black"/>
                </a:solidFill>
                <a:latin typeface="Times New Roman" pitchFamily="18" charset="0"/>
                <a:cs typeface="Times New Roman" pitchFamily="18" charset="0"/>
              </a:rPr>
              <a:t>for </a:t>
            </a:r>
            <a:r>
              <a:rPr sz="2400" spc="-5" dirty="0">
                <a:solidFill>
                  <a:prstClr val="black"/>
                </a:solidFill>
                <a:latin typeface="Times New Roman" pitchFamily="18" charset="0"/>
                <a:cs typeface="Times New Roman" pitchFamily="18" charset="0"/>
              </a:rPr>
              <a:t>remineralization </a:t>
            </a:r>
            <a:r>
              <a:rPr sz="2400" spc="5" dirty="0">
                <a:solidFill>
                  <a:prstClr val="black"/>
                </a:solidFill>
                <a:latin typeface="Times New Roman" pitchFamily="18" charset="0"/>
                <a:cs typeface="Times New Roman" pitchFamily="18" charset="0"/>
              </a:rPr>
              <a:t>come </a:t>
            </a:r>
            <a:r>
              <a:rPr sz="2400" spc="-5" dirty="0">
                <a:solidFill>
                  <a:prstClr val="black"/>
                </a:solidFill>
                <a:latin typeface="Times New Roman" pitchFamily="18" charset="0"/>
                <a:cs typeface="Times New Roman" pitchFamily="18" charset="0"/>
              </a:rPr>
              <a:t>either  </a:t>
            </a:r>
            <a:r>
              <a:rPr sz="2400" dirty="0">
                <a:solidFill>
                  <a:prstClr val="black"/>
                </a:solidFill>
                <a:latin typeface="Times New Roman" pitchFamily="18" charset="0"/>
                <a:cs typeface="Times New Roman" pitchFamily="18" charset="0"/>
              </a:rPr>
              <a:t>from </a:t>
            </a:r>
            <a:r>
              <a:rPr sz="2400" spc="-5" dirty="0">
                <a:solidFill>
                  <a:prstClr val="black"/>
                </a:solidFill>
                <a:latin typeface="Times New Roman" pitchFamily="18" charset="0"/>
                <a:cs typeface="Times New Roman" pitchFamily="18" charset="0"/>
              </a:rPr>
              <a:t>those within </a:t>
            </a:r>
            <a:r>
              <a:rPr sz="2400" spc="-10" dirty="0">
                <a:solidFill>
                  <a:prstClr val="black"/>
                </a:solidFill>
                <a:latin typeface="Times New Roman" pitchFamily="18" charset="0"/>
                <a:cs typeface="Times New Roman" pitchFamily="18" charset="0"/>
              </a:rPr>
              <a:t>plaque </a:t>
            </a:r>
            <a:r>
              <a:rPr sz="2400" spc="-5" dirty="0">
                <a:solidFill>
                  <a:prstClr val="black"/>
                </a:solidFill>
                <a:latin typeface="Times New Roman" pitchFamily="18" charset="0"/>
                <a:cs typeface="Times New Roman" pitchFamily="18" charset="0"/>
              </a:rPr>
              <a:t>or </a:t>
            </a:r>
            <a:r>
              <a:rPr sz="2400" dirty="0">
                <a:solidFill>
                  <a:prstClr val="black"/>
                </a:solidFill>
                <a:latin typeface="Times New Roman" pitchFamily="18" charset="0"/>
                <a:cs typeface="Times New Roman" pitchFamily="18" charset="0"/>
              </a:rPr>
              <a:t>from  </a:t>
            </a:r>
            <a:r>
              <a:rPr sz="2400" spc="-5" dirty="0">
                <a:solidFill>
                  <a:prstClr val="black"/>
                </a:solidFill>
                <a:latin typeface="Times New Roman" pitchFamily="18" charset="0"/>
                <a:cs typeface="Times New Roman" pitchFamily="18" charset="0"/>
              </a:rPr>
              <a:t>reprecipitation of calcium and  phosphate </a:t>
            </a:r>
            <a:r>
              <a:rPr sz="2400" spc="-10" dirty="0">
                <a:solidFill>
                  <a:prstClr val="black"/>
                </a:solidFill>
                <a:latin typeface="Times New Roman" pitchFamily="18" charset="0"/>
                <a:cs typeface="Times New Roman" pitchFamily="18" charset="0"/>
              </a:rPr>
              <a:t>ions </a:t>
            </a:r>
            <a:r>
              <a:rPr sz="2400" spc="-5" dirty="0">
                <a:solidFill>
                  <a:prstClr val="black"/>
                </a:solidFill>
                <a:latin typeface="Times New Roman" pitchFamily="18" charset="0"/>
                <a:cs typeface="Times New Roman" pitchFamily="18" charset="0"/>
              </a:rPr>
              <a:t>diffusing outwards </a:t>
            </a:r>
            <a:r>
              <a:rPr sz="2400" dirty="0">
                <a:solidFill>
                  <a:prstClr val="black"/>
                </a:solidFill>
                <a:latin typeface="Times New Roman" pitchFamily="18" charset="0"/>
                <a:cs typeface="Times New Roman" pitchFamily="18" charset="0"/>
              </a:rPr>
              <a:t>as  </a:t>
            </a:r>
            <a:r>
              <a:rPr sz="2400" spc="-10" dirty="0">
                <a:solidFill>
                  <a:prstClr val="black"/>
                </a:solidFill>
                <a:latin typeface="Times New Roman" pitchFamily="18" charset="0"/>
                <a:cs typeface="Times New Roman" pitchFamily="18" charset="0"/>
              </a:rPr>
              <a:t>deeper </a:t>
            </a:r>
            <a:r>
              <a:rPr sz="2400" spc="-5" dirty="0">
                <a:solidFill>
                  <a:prstClr val="black"/>
                </a:solidFill>
                <a:latin typeface="Times New Roman" pitchFamily="18" charset="0"/>
                <a:cs typeface="Times New Roman" pitchFamily="18" charset="0"/>
              </a:rPr>
              <a:t>layers are demineralized.</a:t>
            </a:r>
            <a:endParaRPr sz="2400" dirty="0">
              <a:solidFill>
                <a:prstClr val="black"/>
              </a:solidFill>
              <a:latin typeface="Times New Roman" pitchFamily="18" charset="0"/>
              <a:cs typeface="Times New Roman" pitchFamily="18" charset="0"/>
            </a:endParaRPr>
          </a:p>
          <a:p>
            <a:pPr marL="12700" marR="5080">
              <a:lnSpc>
                <a:spcPts val="2680"/>
              </a:lnSpc>
              <a:spcBef>
                <a:spcPts val="650"/>
              </a:spcBef>
            </a:pPr>
            <a:r>
              <a:rPr sz="2400" spc="-10" dirty="0">
                <a:solidFill>
                  <a:prstClr val="black"/>
                </a:solidFill>
                <a:latin typeface="Times New Roman" pitchFamily="18" charset="0"/>
                <a:cs typeface="Times New Roman" pitchFamily="18" charset="0"/>
              </a:rPr>
              <a:t>Eventually, </a:t>
            </a:r>
            <a:r>
              <a:rPr sz="2400" spc="-5" dirty="0">
                <a:solidFill>
                  <a:prstClr val="black"/>
                </a:solidFill>
                <a:latin typeface="Times New Roman" pitchFamily="18" charset="0"/>
                <a:cs typeface="Times New Roman" pitchFamily="18" charset="0"/>
              </a:rPr>
              <a:t>this zone is demineralized  by the </a:t>
            </a:r>
            <a:r>
              <a:rPr sz="2400" spc="5" dirty="0">
                <a:solidFill>
                  <a:prstClr val="black"/>
                </a:solidFill>
                <a:latin typeface="Times New Roman" pitchFamily="18" charset="0"/>
                <a:cs typeface="Times New Roman" pitchFamily="18" charset="0"/>
              </a:rPr>
              <a:t>time </a:t>
            </a:r>
            <a:r>
              <a:rPr sz="2400" spc="-5" dirty="0">
                <a:solidFill>
                  <a:prstClr val="black"/>
                </a:solidFill>
                <a:latin typeface="Times New Roman" pitchFamily="18" charset="0"/>
                <a:cs typeface="Times New Roman" pitchFamily="18" charset="0"/>
              </a:rPr>
              <a:t>caries penetrates</a:t>
            </a:r>
            <a:r>
              <a:rPr sz="2400" spc="-45" dirty="0">
                <a:solidFill>
                  <a:prstClr val="black"/>
                </a:solidFill>
                <a:latin typeface="Times New Roman" pitchFamily="18" charset="0"/>
                <a:cs typeface="Times New Roman" pitchFamily="18" charset="0"/>
              </a:rPr>
              <a:t> </a:t>
            </a:r>
            <a:r>
              <a:rPr sz="2400" spc="-5" dirty="0">
                <a:solidFill>
                  <a:prstClr val="black"/>
                </a:solidFill>
                <a:latin typeface="Times New Roman" pitchFamily="18" charset="0"/>
                <a:cs typeface="Times New Roman" pitchFamily="18" charset="0"/>
              </a:rPr>
              <a:t>dentin.</a:t>
            </a:r>
            <a:endParaRPr sz="2400" dirty="0">
              <a:solidFill>
                <a:prstClr val="black"/>
              </a:solidFill>
              <a:latin typeface="Times New Roman" pitchFamily="18" charset="0"/>
              <a:cs typeface="Times New Roman" pitchFamily="18" charset="0"/>
            </a:endParaRPr>
          </a:p>
        </p:txBody>
      </p:sp>
      <p:sp>
        <p:nvSpPr>
          <p:cNvPr id="7" name="object 7"/>
          <p:cNvSpPr/>
          <p:nvPr/>
        </p:nvSpPr>
        <p:spPr>
          <a:xfrm>
            <a:off x="1658470" y="1323633"/>
            <a:ext cx="3086100" cy="411480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49320" y="667601"/>
            <a:ext cx="6503670" cy="874598"/>
          </a:xfrm>
          <a:prstGeom prst="rect">
            <a:avLst/>
          </a:prstGeom>
        </p:spPr>
        <p:txBody>
          <a:bodyPr vert="horz" wrap="square" lIns="0" tIns="12700" rIns="0" bIns="0" rtlCol="0" anchor="ctr">
            <a:spAutoFit/>
          </a:bodyPr>
          <a:lstStyle/>
          <a:p>
            <a:pPr marL="487680" marR="5080" indent="-474980">
              <a:lnSpc>
                <a:spcPct val="100000"/>
              </a:lnSpc>
              <a:spcBef>
                <a:spcPts val="100"/>
              </a:spcBef>
              <a:tabLst>
                <a:tab pos="2223135" algn="l"/>
              </a:tabLst>
            </a:pPr>
            <a:r>
              <a:rPr sz="2800" b="1" spc="-5" dirty="0">
                <a:latin typeface="Times New Roman" pitchFamily="18" charset="0"/>
                <a:cs typeface="Times New Roman" pitchFamily="18" charset="0"/>
              </a:rPr>
              <a:t>HISTOPATHOLOGY </a:t>
            </a:r>
            <a:r>
              <a:rPr sz="2800" b="1" dirty="0">
                <a:latin typeface="Times New Roman" pitchFamily="18" charset="0"/>
                <a:cs typeface="Times New Roman" pitchFamily="18" charset="0"/>
              </a:rPr>
              <a:t>OF </a:t>
            </a:r>
            <a:r>
              <a:rPr sz="2800" b="1" spc="-5" dirty="0">
                <a:latin typeface="Times New Roman" pitchFamily="18" charset="0"/>
                <a:cs typeface="Times New Roman" pitchFamily="18" charset="0"/>
              </a:rPr>
              <a:t>CARIES</a:t>
            </a:r>
            <a:r>
              <a:rPr sz="2800" b="1" spc="-70" dirty="0">
                <a:latin typeface="Times New Roman" pitchFamily="18" charset="0"/>
                <a:cs typeface="Times New Roman" pitchFamily="18" charset="0"/>
              </a:rPr>
              <a:t> </a:t>
            </a:r>
            <a:r>
              <a:rPr sz="2800" b="1" dirty="0">
                <a:latin typeface="Times New Roman" pitchFamily="18" charset="0"/>
                <a:cs typeface="Times New Roman" pitchFamily="18" charset="0"/>
              </a:rPr>
              <a:t>–  </a:t>
            </a:r>
            <a:r>
              <a:rPr sz="2800" b="1" spc="-5" dirty="0">
                <a:latin typeface="Times New Roman" pitchFamily="18" charset="0"/>
                <a:cs typeface="Times New Roman" pitchFamily="18" charset="0"/>
              </a:rPr>
              <a:t>DENTIN	(EARLY CHANGES)</a:t>
            </a:r>
          </a:p>
        </p:txBody>
      </p:sp>
      <p:sp>
        <p:nvSpPr>
          <p:cNvPr id="3" name="object 3"/>
          <p:cNvSpPr txBox="1"/>
          <p:nvPr/>
        </p:nvSpPr>
        <p:spPr>
          <a:xfrm>
            <a:off x="4650740" y="1884679"/>
            <a:ext cx="200025" cy="299720"/>
          </a:xfrm>
          <a:prstGeom prst="rect">
            <a:avLst/>
          </a:prstGeom>
        </p:spPr>
        <p:txBody>
          <a:bodyPr vert="horz" wrap="square" lIns="0" tIns="12700" rIns="0" bIns="0" rtlCol="0">
            <a:spAutoFit/>
          </a:bodyPr>
          <a:lstStyle/>
          <a:p>
            <a:pPr marL="12700">
              <a:spcBef>
                <a:spcPts val="100"/>
              </a:spcBef>
            </a:pPr>
            <a:r>
              <a:rPr spc="530" dirty="0">
                <a:solidFill>
                  <a:srgbClr val="00007C"/>
                </a:solidFill>
                <a:latin typeface="Symbol"/>
                <a:cs typeface="Symbol"/>
              </a:rPr>
              <a:t></a:t>
            </a:r>
            <a:endParaRPr>
              <a:solidFill>
                <a:prstClr val="black"/>
              </a:solidFill>
              <a:latin typeface="Symbol"/>
              <a:cs typeface="Symbol"/>
            </a:endParaRPr>
          </a:p>
        </p:txBody>
      </p:sp>
      <p:sp>
        <p:nvSpPr>
          <p:cNvPr id="4" name="object 4"/>
          <p:cNvSpPr txBox="1"/>
          <p:nvPr/>
        </p:nvSpPr>
        <p:spPr>
          <a:xfrm>
            <a:off x="4650740" y="3058159"/>
            <a:ext cx="200025" cy="299720"/>
          </a:xfrm>
          <a:prstGeom prst="rect">
            <a:avLst/>
          </a:prstGeom>
        </p:spPr>
        <p:txBody>
          <a:bodyPr vert="horz" wrap="square" lIns="0" tIns="12700" rIns="0" bIns="0" rtlCol="0">
            <a:spAutoFit/>
          </a:bodyPr>
          <a:lstStyle/>
          <a:p>
            <a:pPr marL="12700">
              <a:spcBef>
                <a:spcPts val="100"/>
              </a:spcBef>
            </a:pPr>
            <a:r>
              <a:rPr spc="530" dirty="0">
                <a:solidFill>
                  <a:srgbClr val="00007C"/>
                </a:solidFill>
                <a:latin typeface="Symbol"/>
                <a:cs typeface="Symbol"/>
              </a:rPr>
              <a:t></a:t>
            </a:r>
            <a:endParaRPr>
              <a:solidFill>
                <a:prstClr val="black"/>
              </a:solidFill>
              <a:latin typeface="Symbol"/>
              <a:cs typeface="Symbol"/>
            </a:endParaRPr>
          </a:p>
        </p:txBody>
      </p:sp>
      <p:sp>
        <p:nvSpPr>
          <p:cNvPr id="5" name="object 5"/>
          <p:cNvSpPr txBox="1"/>
          <p:nvPr/>
        </p:nvSpPr>
        <p:spPr>
          <a:xfrm>
            <a:off x="4650740" y="4596129"/>
            <a:ext cx="200025" cy="299720"/>
          </a:xfrm>
          <a:prstGeom prst="rect">
            <a:avLst/>
          </a:prstGeom>
        </p:spPr>
        <p:txBody>
          <a:bodyPr vert="horz" wrap="square" lIns="0" tIns="12700" rIns="0" bIns="0" rtlCol="0">
            <a:spAutoFit/>
          </a:bodyPr>
          <a:lstStyle/>
          <a:p>
            <a:pPr marL="12700">
              <a:spcBef>
                <a:spcPts val="100"/>
              </a:spcBef>
            </a:pPr>
            <a:r>
              <a:rPr spc="530" dirty="0">
                <a:solidFill>
                  <a:srgbClr val="00007C"/>
                </a:solidFill>
                <a:latin typeface="Symbol"/>
                <a:cs typeface="Symbol"/>
              </a:rPr>
              <a:t></a:t>
            </a:r>
            <a:endParaRPr>
              <a:solidFill>
                <a:prstClr val="black"/>
              </a:solidFill>
              <a:latin typeface="Symbol"/>
              <a:cs typeface="Symbol"/>
            </a:endParaRPr>
          </a:p>
        </p:txBody>
      </p:sp>
      <p:sp>
        <p:nvSpPr>
          <p:cNvPr id="6" name="object 6"/>
          <p:cNvSpPr txBox="1"/>
          <p:nvPr/>
        </p:nvSpPr>
        <p:spPr>
          <a:xfrm>
            <a:off x="4993640" y="1861820"/>
            <a:ext cx="5557520" cy="3835400"/>
          </a:xfrm>
          <a:prstGeom prst="rect">
            <a:avLst/>
          </a:prstGeom>
        </p:spPr>
        <p:txBody>
          <a:bodyPr vert="horz" wrap="square" lIns="0" tIns="12700" rIns="0" bIns="0" rtlCol="0">
            <a:spAutoFit/>
          </a:bodyPr>
          <a:lstStyle/>
          <a:p>
            <a:pPr marL="12700" marR="174625">
              <a:spcBef>
                <a:spcPts val="100"/>
              </a:spcBef>
            </a:pPr>
            <a:r>
              <a:rPr sz="2400" dirty="0">
                <a:solidFill>
                  <a:prstClr val="black"/>
                </a:solidFill>
                <a:latin typeface="Times New Roman" pitchFamily="18" charset="0"/>
                <a:cs typeface="Times New Roman" pitchFamily="18" charset="0"/>
              </a:rPr>
              <a:t>The </a:t>
            </a:r>
            <a:r>
              <a:rPr sz="2400" spc="-5" dirty="0">
                <a:solidFill>
                  <a:prstClr val="black"/>
                </a:solidFill>
                <a:latin typeface="Times New Roman" pitchFamily="18" charset="0"/>
                <a:cs typeface="Times New Roman" pitchFamily="18" charset="0"/>
              </a:rPr>
              <a:t>initial (non infected) lesion in dentin  </a:t>
            </a:r>
            <a:r>
              <a:rPr sz="2400" dirty="0">
                <a:solidFill>
                  <a:prstClr val="black"/>
                </a:solidFill>
                <a:latin typeface="Times New Roman" pitchFamily="18" charset="0"/>
                <a:cs typeface="Times New Roman" pitchFamily="18" charset="0"/>
              </a:rPr>
              <a:t>forms </a:t>
            </a:r>
            <a:r>
              <a:rPr sz="2400" spc="-5" dirty="0">
                <a:solidFill>
                  <a:prstClr val="black"/>
                </a:solidFill>
                <a:latin typeface="Times New Roman" pitchFamily="18" charset="0"/>
                <a:cs typeface="Times New Roman" pitchFamily="18" charset="0"/>
              </a:rPr>
              <a:t>beneath enamel before any  cavity has</a:t>
            </a:r>
            <a:r>
              <a:rPr sz="2400" spc="-10" dirty="0">
                <a:solidFill>
                  <a:prstClr val="black"/>
                </a:solidFill>
                <a:latin typeface="Times New Roman" pitchFamily="18" charset="0"/>
                <a:cs typeface="Times New Roman" pitchFamily="18" charset="0"/>
              </a:rPr>
              <a:t> </a:t>
            </a:r>
            <a:r>
              <a:rPr sz="2400" spc="-5" dirty="0">
                <a:solidFill>
                  <a:prstClr val="black"/>
                </a:solidFill>
                <a:latin typeface="Times New Roman" pitchFamily="18" charset="0"/>
                <a:cs typeface="Times New Roman" pitchFamily="18" charset="0"/>
              </a:rPr>
              <a:t>formed.</a:t>
            </a:r>
            <a:endParaRPr sz="2400" dirty="0">
              <a:solidFill>
                <a:prstClr val="black"/>
              </a:solidFill>
              <a:latin typeface="Times New Roman" pitchFamily="18" charset="0"/>
              <a:cs typeface="Times New Roman" pitchFamily="18" charset="0"/>
            </a:endParaRPr>
          </a:p>
          <a:p>
            <a:pPr marL="12700" marR="5080">
              <a:spcBef>
                <a:spcPts val="600"/>
              </a:spcBef>
            </a:pPr>
            <a:r>
              <a:rPr sz="2400" spc="-10" dirty="0">
                <a:solidFill>
                  <a:prstClr val="black"/>
                </a:solidFill>
                <a:latin typeface="Times New Roman" pitchFamily="18" charset="0"/>
                <a:cs typeface="Times New Roman" pitchFamily="18" charset="0"/>
              </a:rPr>
              <a:t>Even </a:t>
            </a:r>
            <a:r>
              <a:rPr sz="2400" spc="-5" dirty="0">
                <a:solidFill>
                  <a:prstClr val="black"/>
                </a:solidFill>
                <a:latin typeface="Times New Roman" pitchFamily="18" charset="0"/>
                <a:cs typeface="Times New Roman" pitchFamily="18" charset="0"/>
              </a:rPr>
              <a:t>though acids </a:t>
            </a:r>
            <a:r>
              <a:rPr sz="2400" dirty="0">
                <a:solidFill>
                  <a:prstClr val="black"/>
                </a:solidFill>
                <a:latin typeface="Times New Roman" pitchFamily="18" charset="0"/>
                <a:cs typeface="Times New Roman" pitchFamily="18" charset="0"/>
              </a:rPr>
              <a:t>formed </a:t>
            </a:r>
            <a:r>
              <a:rPr sz="2400" spc="-5" dirty="0">
                <a:solidFill>
                  <a:prstClr val="black"/>
                </a:solidFill>
                <a:latin typeface="Times New Roman" pitchFamily="18" charset="0"/>
                <a:cs typeface="Times New Roman" pitchFamily="18" charset="0"/>
              </a:rPr>
              <a:t>from  fermentation of carbohydrate substrate  diffuse into dentin, they </a:t>
            </a:r>
            <a:r>
              <a:rPr sz="2400" spc="-10" dirty="0">
                <a:solidFill>
                  <a:prstClr val="black"/>
                </a:solidFill>
                <a:latin typeface="Times New Roman" pitchFamily="18" charset="0"/>
                <a:cs typeface="Times New Roman" pitchFamily="18" charset="0"/>
              </a:rPr>
              <a:t>leave </a:t>
            </a:r>
            <a:r>
              <a:rPr sz="2400" spc="-5" dirty="0">
                <a:solidFill>
                  <a:prstClr val="black"/>
                </a:solidFill>
                <a:latin typeface="Times New Roman" pitchFamily="18" charset="0"/>
                <a:cs typeface="Times New Roman" pitchFamily="18" charset="0"/>
              </a:rPr>
              <a:t>the organic  </a:t>
            </a:r>
            <a:r>
              <a:rPr sz="2400" dirty="0">
                <a:solidFill>
                  <a:prstClr val="black"/>
                </a:solidFill>
                <a:latin typeface="Times New Roman" pitchFamily="18" charset="0"/>
                <a:cs typeface="Times New Roman" pitchFamily="18" charset="0"/>
              </a:rPr>
              <a:t>matrix</a:t>
            </a:r>
            <a:r>
              <a:rPr sz="2400" spc="-15" dirty="0">
                <a:solidFill>
                  <a:prstClr val="black"/>
                </a:solidFill>
                <a:latin typeface="Times New Roman" pitchFamily="18" charset="0"/>
                <a:cs typeface="Times New Roman" pitchFamily="18" charset="0"/>
              </a:rPr>
              <a:t> </a:t>
            </a:r>
            <a:r>
              <a:rPr sz="2400" spc="-5" dirty="0">
                <a:solidFill>
                  <a:prstClr val="black"/>
                </a:solidFill>
                <a:latin typeface="Times New Roman" pitchFamily="18" charset="0"/>
                <a:cs typeface="Times New Roman" pitchFamily="18" charset="0"/>
              </a:rPr>
              <a:t>intact.</a:t>
            </a:r>
            <a:endParaRPr sz="2400" dirty="0">
              <a:solidFill>
                <a:prstClr val="black"/>
              </a:solidFill>
              <a:latin typeface="Times New Roman" pitchFamily="18" charset="0"/>
              <a:cs typeface="Times New Roman" pitchFamily="18" charset="0"/>
            </a:endParaRPr>
          </a:p>
          <a:p>
            <a:pPr marL="12700" marR="440055" algn="just">
              <a:spcBef>
                <a:spcPts val="600"/>
              </a:spcBef>
            </a:pPr>
            <a:r>
              <a:rPr sz="2400" spc="-5" dirty="0">
                <a:solidFill>
                  <a:prstClr val="black"/>
                </a:solidFill>
                <a:latin typeface="Times New Roman" pitchFamily="18" charset="0"/>
                <a:cs typeface="Times New Roman" pitchFamily="18" charset="0"/>
              </a:rPr>
              <a:t>Once bacteria penetrate enamel, they  spread laterally </a:t>
            </a:r>
            <a:r>
              <a:rPr sz="2400" spc="-10" dirty="0">
                <a:solidFill>
                  <a:prstClr val="black"/>
                </a:solidFill>
                <a:latin typeface="Times New Roman" pitchFamily="18" charset="0"/>
                <a:cs typeface="Times New Roman" pitchFamily="18" charset="0"/>
              </a:rPr>
              <a:t>along DEJ </a:t>
            </a:r>
            <a:r>
              <a:rPr sz="2400" spc="-5" dirty="0">
                <a:solidFill>
                  <a:prstClr val="black"/>
                </a:solidFill>
                <a:latin typeface="Times New Roman" pitchFamily="18" charset="0"/>
                <a:cs typeface="Times New Roman" pitchFamily="18" charset="0"/>
              </a:rPr>
              <a:t>and attack  </a:t>
            </a:r>
            <a:r>
              <a:rPr sz="2400" spc="-10" dirty="0">
                <a:solidFill>
                  <a:prstClr val="black"/>
                </a:solidFill>
                <a:latin typeface="Times New Roman" pitchFamily="18" charset="0"/>
                <a:cs typeface="Times New Roman" pitchFamily="18" charset="0"/>
              </a:rPr>
              <a:t>dentin over </a:t>
            </a:r>
            <a:r>
              <a:rPr sz="2400" dirty="0">
                <a:solidFill>
                  <a:prstClr val="black"/>
                </a:solidFill>
                <a:latin typeface="Times New Roman" pitchFamily="18" charset="0"/>
                <a:cs typeface="Times New Roman" pitchFamily="18" charset="0"/>
              </a:rPr>
              <a:t>a </a:t>
            </a:r>
            <a:r>
              <a:rPr sz="2400" spc="-5" dirty="0">
                <a:solidFill>
                  <a:prstClr val="black"/>
                </a:solidFill>
                <a:latin typeface="Times New Roman" pitchFamily="18" charset="0"/>
                <a:cs typeface="Times New Roman" pitchFamily="18" charset="0"/>
              </a:rPr>
              <a:t>wide</a:t>
            </a:r>
            <a:r>
              <a:rPr sz="2400" spc="10" dirty="0">
                <a:solidFill>
                  <a:prstClr val="black"/>
                </a:solidFill>
                <a:latin typeface="Times New Roman" pitchFamily="18" charset="0"/>
                <a:cs typeface="Times New Roman" pitchFamily="18" charset="0"/>
              </a:rPr>
              <a:t> </a:t>
            </a:r>
            <a:r>
              <a:rPr sz="2400" spc="-5" dirty="0">
                <a:solidFill>
                  <a:prstClr val="black"/>
                </a:solidFill>
                <a:latin typeface="Times New Roman" pitchFamily="18" charset="0"/>
                <a:cs typeface="Times New Roman" pitchFamily="18" charset="0"/>
              </a:rPr>
              <a:t>area.</a:t>
            </a:r>
            <a:endParaRPr sz="2400" dirty="0">
              <a:solidFill>
                <a:prstClr val="black"/>
              </a:solidFill>
              <a:latin typeface="Times New Roman" pitchFamily="18" charset="0"/>
              <a:cs typeface="Times New Roman" pitchFamily="18" charset="0"/>
            </a:endParaRPr>
          </a:p>
        </p:txBody>
      </p:sp>
      <p:sp>
        <p:nvSpPr>
          <p:cNvPr id="7" name="object 7"/>
          <p:cNvSpPr/>
          <p:nvPr/>
        </p:nvSpPr>
        <p:spPr>
          <a:xfrm>
            <a:off x="1905000" y="2362200"/>
            <a:ext cx="2438400" cy="228600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transition>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56839" y="488950"/>
            <a:ext cx="6695440" cy="3264740"/>
          </a:xfrm>
          <a:prstGeom prst="rect">
            <a:avLst/>
          </a:prstGeom>
        </p:spPr>
        <p:txBody>
          <a:bodyPr vert="horz" wrap="square" lIns="0" tIns="44450" rIns="0" bIns="0" rtlCol="0">
            <a:spAutoFit/>
          </a:bodyPr>
          <a:lstStyle/>
          <a:p>
            <a:pPr marL="355600" marR="234315" indent="-342900">
              <a:lnSpc>
                <a:spcPct val="93400"/>
              </a:lnSpc>
              <a:spcBef>
                <a:spcPts val="350"/>
              </a:spcBef>
              <a:buClr>
                <a:srgbClr val="00007C"/>
              </a:buClr>
              <a:buSzPct val="75000"/>
              <a:buFont typeface="Symbol"/>
              <a:buChar char=""/>
              <a:tabLst>
                <a:tab pos="355600" algn="l"/>
              </a:tabLst>
            </a:pPr>
            <a:r>
              <a:rPr sz="2400" spc="-5" dirty="0">
                <a:solidFill>
                  <a:prstClr val="black"/>
                </a:solidFill>
                <a:latin typeface="Times New Roman" pitchFamily="18" charset="0"/>
                <a:cs typeface="Times New Roman" pitchFamily="18" charset="0"/>
              </a:rPr>
              <a:t>The infected lesion </a:t>
            </a:r>
            <a:r>
              <a:rPr sz="2400" dirty="0">
                <a:solidFill>
                  <a:prstClr val="black"/>
                </a:solidFill>
                <a:latin typeface="Times New Roman" pitchFamily="18" charset="0"/>
                <a:cs typeface="Times New Roman" pitchFamily="18" charset="0"/>
              </a:rPr>
              <a:t>of </a:t>
            </a:r>
            <a:r>
              <a:rPr sz="2400" spc="-5" dirty="0">
                <a:solidFill>
                  <a:prstClr val="black"/>
                </a:solidFill>
                <a:latin typeface="Times New Roman" pitchFamily="18" charset="0"/>
                <a:cs typeface="Times New Roman" pitchFamily="18" charset="0"/>
              </a:rPr>
              <a:t>dentin is  </a:t>
            </a:r>
            <a:r>
              <a:rPr sz="2400" dirty="0">
                <a:solidFill>
                  <a:prstClr val="black"/>
                </a:solidFill>
                <a:latin typeface="Times New Roman" pitchFamily="18" charset="0"/>
                <a:cs typeface="Times New Roman" pitchFamily="18" charset="0"/>
              </a:rPr>
              <a:t>helped </a:t>
            </a:r>
            <a:r>
              <a:rPr sz="2400" spc="-5" dirty="0">
                <a:solidFill>
                  <a:prstClr val="black"/>
                </a:solidFill>
                <a:latin typeface="Times New Roman" pitchFamily="18" charset="0"/>
                <a:cs typeface="Times New Roman" pitchFamily="18" charset="0"/>
              </a:rPr>
              <a:t>in </a:t>
            </a:r>
            <a:r>
              <a:rPr sz="2400" spc="-10" dirty="0">
                <a:solidFill>
                  <a:prstClr val="black"/>
                </a:solidFill>
                <a:latin typeface="Times New Roman" pitchFamily="18" charset="0"/>
                <a:cs typeface="Times New Roman" pitchFamily="18" charset="0"/>
              </a:rPr>
              <a:t>its </a:t>
            </a:r>
            <a:r>
              <a:rPr sz="2400" dirty="0">
                <a:solidFill>
                  <a:prstClr val="black"/>
                </a:solidFill>
                <a:latin typeface="Times New Roman" pitchFamily="18" charset="0"/>
                <a:cs typeface="Times New Roman" pitchFamily="18" charset="0"/>
              </a:rPr>
              <a:t>course by </a:t>
            </a:r>
            <a:r>
              <a:rPr sz="2400" spc="-5" dirty="0">
                <a:solidFill>
                  <a:prstClr val="black"/>
                </a:solidFill>
                <a:latin typeface="Times New Roman" pitchFamily="18" charset="0"/>
                <a:cs typeface="Times New Roman" pitchFamily="18" charset="0"/>
              </a:rPr>
              <a:t>the  </a:t>
            </a:r>
            <a:r>
              <a:rPr sz="2400" dirty="0">
                <a:solidFill>
                  <a:prstClr val="black"/>
                </a:solidFill>
                <a:latin typeface="Times New Roman" pitchFamily="18" charset="0"/>
                <a:cs typeface="Times New Roman" pitchFamily="18" charset="0"/>
              </a:rPr>
              <a:t>presence of </a:t>
            </a:r>
            <a:r>
              <a:rPr sz="2400" spc="-5" dirty="0">
                <a:solidFill>
                  <a:prstClr val="black"/>
                </a:solidFill>
                <a:latin typeface="Times New Roman" pitchFamily="18" charset="0"/>
                <a:cs typeface="Times New Roman" pitchFamily="18" charset="0"/>
              </a:rPr>
              <a:t>tubules within dentin  which </a:t>
            </a:r>
            <a:r>
              <a:rPr sz="2400" dirty="0">
                <a:solidFill>
                  <a:prstClr val="black"/>
                </a:solidFill>
                <a:latin typeface="Times New Roman" pitchFamily="18" charset="0"/>
                <a:cs typeface="Times New Roman" pitchFamily="18" charset="0"/>
              </a:rPr>
              <a:t>provide an easy </a:t>
            </a:r>
            <a:r>
              <a:rPr sz="2400" spc="-5" dirty="0">
                <a:solidFill>
                  <a:prstClr val="black"/>
                </a:solidFill>
                <a:latin typeface="Times New Roman" pitchFamily="18" charset="0"/>
                <a:cs typeface="Times New Roman" pitchFamily="18" charset="0"/>
              </a:rPr>
              <a:t>pathway</a:t>
            </a:r>
            <a:r>
              <a:rPr sz="2400" spc="-85" dirty="0">
                <a:solidFill>
                  <a:prstClr val="black"/>
                </a:solidFill>
                <a:latin typeface="Times New Roman" pitchFamily="18" charset="0"/>
                <a:cs typeface="Times New Roman" pitchFamily="18" charset="0"/>
              </a:rPr>
              <a:t> </a:t>
            </a:r>
            <a:r>
              <a:rPr sz="2400" spc="-10" dirty="0">
                <a:solidFill>
                  <a:prstClr val="black"/>
                </a:solidFill>
                <a:latin typeface="Times New Roman" pitchFamily="18" charset="0"/>
                <a:cs typeface="Times New Roman" pitchFamily="18" charset="0"/>
              </a:rPr>
              <a:t>to  </a:t>
            </a:r>
            <a:r>
              <a:rPr sz="2400" spc="-5" dirty="0">
                <a:solidFill>
                  <a:prstClr val="black"/>
                </a:solidFill>
                <a:latin typeface="Times New Roman" pitchFamily="18" charset="0"/>
                <a:cs typeface="Times New Roman" pitchFamily="18" charset="0"/>
              </a:rPr>
              <a:t>the bacteria.</a:t>
            </a:r>
            <a:endParaRPr lang="en-US" sz="2400" spc="-5" dirty="0">
              <a:solidFill>
                <a:prstClr val="black"/>
              </a:solidFill>
              <a:latin typeface="Times New Roman" pitchFamily="18" charset="0"/>
              <a:cs typeface="Times New Roman" pitchFamily="18" charset="0"/>
            </a:endParaRPr>
          </a:p>
          <a:p>
            <a:pPr marL="355600" marR="234315" indent="-342900">
              <a:lnSpc>
                <a:spcPct val="93400"/>
              </a:lnSpc>
              <a:spcBef>
                <a:spcPts val="350"/>
              </a:spcBef>
              <a:buClr>
                <a:srgbClr val="00007C"/>
              </a:buClr>
              <a:buSzPct val="75000"/>
              <a:buFont typeface="Symbol"/>
              <a:buChar char=""/>
              <a:tabLst>
                <a:tab pos="355600" algn="l"/>
              </a:tabLst>
            </a:pPr>
            <a:endParaRPr lang="en-US" sz="2400" spc="-5" dirty="0">
              <a:solidFill>
                <a:prstClr val="black"/>
              </a:solidFill>
              <a:latin typeface="Times New Roman" pitchFamily="18" charset="0"/>
              <a:cs typeface="Times New Roman" pitchFamily="18" charset="0"/>
            </a:endParaRPr>
          </a:p>
          <a:p>
            <a:pPr marL="355600" marR="234315" indent="-342900">
              <a:lnSpc>
                <a:spcPct val="93400"/>
              </a:lnSpc>
              <a:spcBef>
                <a:spcPts val="350"/>
              </a:spcBef>
              <a:buClr>
                <a:srgbClr val="00007C"/>
              </a:buClr>
              <a:buSzPct val="75000"/>
              <a:buFont typeface="Symbol"/>
              <a:buChar char=""/>
              <a:tabLst>
                <a:tab pos="355600" algn="l"/>
              </a:tabLst>
            </a:pPr>
            <a:endParaRPr sz="2400" dirty="0">
              <a:solidFill>
                <a:prstClr val="black"/>
              </a:solidFill>
              <a:latin typeface="Times New Roman" pitchFamily="18" charset="0"/>
              <a:cs typeface="Times New Roman" pitchFamily="18" charset="0"/>
            </a:endParaRPr>
          </a:p>
          <a:p>
            <a:pPr>
              <a:spcBef>
                <a:spcPts val="20"/>
              </a:spcBef>
              <a:buClr>
                <a:srgbClr val="00007C"/>
              </a:buClr>
              <a:buFont typeface="Symbol"/>
              <a:buChar char=""/>
            </a:pPr>
            <a:endParaRPr sz="2400" dirty="0">
              <a:solidFill>
                <a:prstClr val="black"/>
              </a:solidFill>
              <a:latin typeface="Times New Roman" pitchFamily="18" charset="0"/>
              <a:cs typeface="Times New Roman" pitchFamily="18" charset="0"/>
            </a:endParaRPr>
          </a:p>
          <a:p>
            <a:pPr marL="355600" marR="5080" indent="-342900">
              <a:lnSpc>
                <a:spcPct val="93400"/>
              </a:lnSpc>
              <a:buClr>
                <a:srgbClr val="00007C"/>
              </a:buClr>
              <a:buSzPct val="75000"/>
              <a:buFont typeface="Symbol"/>
              <a:buChar char=""/>
              <a:tabLst>
                <a:tab pos="355600" algn="l"/>
              </a:tabLst>
            </a:pPr>
            <a:r>
              <a:rPr sz="2400" spc="-5" dirty="0">
                <a:solidFill>
                  <a:prstClr val="black"/>
                </a:solidFill>
                <a:latin typeface="Times New Roman" pitchFamily="18" charset="0"/>
                <a:cs typeface="Times New Roman" pitchFamily="18" charset="0"/>
              </a:rPr>
              <a:t>Bacteria </a:t>
            </a:r>
            <a:r>
              <a:rPr sz="2400" dirty="0">
                <a:solidFill>
                  <a:prstClr val="black"/>
                </a:solidFill>
                <a:latin typeface="Times New Roman" pitchFamily="18" charset="0"/>
                <a:cs typeface="Times New Roman" pitchFamily="18" charset="0"/>
              </a:rPr>
              <a:t>now </a:t>
            </a:r>
            <a:r>
              <a:rPr sz="2400" spc="-5" dirty="0">
                <a:solidFill>
                  <a:prstClr val="black"/>
                </a:solidFill>
                <a:latin typeface="Times New Roman" pitchFamily="18" charset="0"/>
                <a:cs typeface="Times New Roman" pitchFamily="18" charset="0"/>
              </a:rPr>
              <a:t>liberate proteolytic  </a:t>
            </a:r>
            <a:r>
              <a:rPr sz="2400" dirty="0">
                <a:solidFill>
                  <a:prstClr val="black"/>
                </a:solidFill>
                <a:latin typeface="Times New Roman" pitchFamily="18" charset="0"/>
                <a:cs typeface="Times New Roman" pitchFamily="18" charset="0"/>
              </a:rPr>
              <a:t>enzymes and bring about  </a:t>
            </a:r>
            <a:r>
              <a:rPr sz="2400" spc="-5" dirty="0">
                <a:solidFill>
                  <a:prstClr val="black"/>
                </a:solidFill>
                <a:latin typeface="Times New Roman" pitchFamily="18" charset="0"/>
                <a:cs typeface="Times New Roman" pitchFamily="18" charset="0"/>
              </a:rPr>
              <a:t>destruction </a:t>
            </a:r>
            <a:r>
              <a:rPr sz="2400" dirty="0">
                <a:solidFill>
                  <a:prstClr val="black"/>
                </a:solidFill>
                <a:latin typeface="Times New Roman" pitchFamily="18" charset="0"/>
                <a:cs typeface="Times New Roman" pitchFamily="18" charset="0"/>
              </a:rPr>
              <a:t>of </a:t>
            </a:r>
            <a:r>
              <a:rPr sz="2400" spc="-5" dirty="0">
                <a:solidFill>
                  <a:prstClr val="black"/>
                </a:solidFill>
                <a:latin typeface="Times New Roman" pitchFamily="18" charset="0"/>
                <a:cs typeface="Times New Roman" pitchFamily="18" charset="0"/>
              </a:rPr>
              <a:t>organic </a:t>
            </a:r>
            <a:r>
              <a:rPr sz="2400" dirty="0">
                <a:solidFill>
                  <a:prstClr val="black"/>
                </a:solidFill>
                <a:latin typeface="Times New Roman" pitchFamily="18" charset="0"/>
                <a:cs typeface="Times New Roman" pitchFamily="18" charset="0"/>
              </a:rPr>
              <a:t>matrix of  </a:t>
            </a:r>
            <a:r>
              <a:rPr sz="2400" spc="-5" dirty="0">
                <a:solidFill>
                  <a:prstClr val="black"/>
                </a:solidFill>
                <a:latin typeface="Times New Roman" pitchFamily="18" charset="0"/>
                <a:cs typeface="Times New Roman" pitchFamily="18" charset="0"/>
              </a:rPr>
              <a:t>dentin which is </a:t>
            </a:r>
            <a:r>
              <a:rPr sz="2400" dirty="0">
                <a:solidFill>
                  <a:prstClr val="black"/>
                </a:solidFill>
                <a:latin typeface="Times New Roman" pitchFamily="18" charset="0"/>
                <a:cs typeface="Times New Roman" pitchFamily="18" charset="0"/>
              </a:rPr>
              <a:t>already softened</a:t>
            </a:r>
            <a:r>
              <a:rPr sz="2400" spc="-65" dirty="0">
                <a:solidFill>
                  <a:prstClr val="black"/>
                </a:solidFill>
                <a:latin typeface="Times New Roman" pitchFamily="18" charset="0"/>
                <a:cs typeface="Times New Roman" pitchFamily="18" charset="0"/>
              </a:rPr>
              <a:t> </a:t>
            </a:r>
            <a:r>
              <a:rPr sz="2400" dirty="0">
                <a:solidFill>
                  <a:prstClr val="black"/>
                </a:solidFill>
                <a:latin typeface="Times New Roman" pitchFamily="18" charset="0"/>
                <a:cs typeface="Times New Roman" pitchFamily="18" charset="0"/>
              </a:rPr>
              <a:t>by  </a:t>
            </a:r>
            <a:r>
              <a:rPr sz="2400" spc="-5" dirty="0">
                <a:solidFill>
                  <a:prstClr val="black"/>
                </a:solidFill>
                <a:latin typeface="Times New Roman" pitchFamily="18" charset="0"/>
                <a:cs typeface="Times New Roman" pitchFamily="18" charset="0"/>
              </a:rPr>
              <a:t>demineralization.</a:t>
            </a:r>
            <a:endParaRPr sz="2400" dirty="0">
              <a:solidFill>
                <a:prstClr val="black"/>
              </a:solidFill>
              <a:latin typeface="Times New Roman" pitchFamily="18" charset="0"/>
              <a:cs typeface="Times New Roman" pitchFamily="18" charset="0"/>
            </a:endParaRPr>
          </a:p>
        </p:txBody>
      </p:sp>
    </p:spTree>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34209" y="824230"/>
            <a:ext cx="8216900" cy="3352521"/>
          </a:xfrm>
          <a:prstGeom prst="rect">
            <a:avLst/>
          </a:prstGeom>
        </p:spPr>
        <p:txBody>
          <a:bodyPr vert="horz" wrap="square" lIns="0" tIns="44450" rIns="0" bIns="0" rtlCol="0">
            <a:spAutoFit/>
          </a:bodyPr>
          <a:lstStyle/>
          <a:p>
            <a:pPr marL="355600" marR="5080" indent="-342900">
              <a:lnSpc>
                <a:spcPct val="93400"/>
              </a:lnSpc>
              <a:spcBef>
                <a:spcPts val="350"/>
              </a:spcBef>
              <a:buClr>
                <a:srgbClr val="00007C"/>
              </a:buClr>
              <a:buSzPct val="75000"/>
              <a:buFont typeface="Symbol"/>
              <a:buChar char=""/>
              <a:tabLst>
                <a:tab pos="355600" algn="l"/>
              </a:tabLst>
            </a:pPr>
            <a:r>
              <a:rPr sz="2400" spc="-5" dirty="0">
                <a:solidFill>
                  <a:prstClr val="black"/>
                </a:solidFill>
                <a:latin typeface="Times New Roman" pitchFamily="18" charset="0"/>
                <a:cs typeface="Times New Roman" pitchFamily="18" charset="0"/>
              </a:rPr>
              <a:t>The first change to </a:t>
            </a:r>
            <a:r>
              <a:rPr sz="2400" dirty="0">
                <a:solidFill>
                  <a:prstClr val="black"/>
                </a:solidFill>
                <a:latin typeface="Times New Roman" pitchFamily="18" charset="0"/>
                <a:cs typeface="Times New Roman" pitchFamily="18" charset="0"/>
              </a:rPr>
              <a:t>occur </a:t>
            </a:r>
            <a:r>
              <a:rPr sz="2400" spc="-5" dirty="0">
                <a:solidFill>
                  <a:prstClr val="black"/>
                </a:solidFill>
                <a:latin typeface="Times New Roman" pitchFamily="18" charset="0"/>
                <a:cs typeface="Times New Roman" pitchFamily="18" charset="0"/>
              </a:rPr>
              <a:t>in the caries  </a:t>
            </a:r>
            <a:r>
              <a:rPr sz="2400" dirty="0">
                <a:solidFill>
                  <a:prstClr val="black"/>
                </a:solidFill>
                <a:latin typeface="Times New Roman" pitchFamily="18" charset="0"/>
                <a:cs typeface="Times New Roman" pitchFamily="18" charset="0"/>
              </a:rPr>
              <a:t>process </a:t>
            </a:r>
            <a:r>
              <a:rPr sz="2400" spc="-10" dirty="0">
                <a:solidFill>
                  <a:prstClr val="black"/>
                </a:solidFill>
                <a:latin typeface="Times New Roman" pitchFamily="18" charset="0"/>
                <a:cs typeface="Times New Roman" pitchFamily="18" charset="0"/>
              </a:rPr>
              <a:t>within </a:t>
            </a:r>
            <a:r>
              <a:rPr sz="2400" spc="-5" dirty="0">
                <a:solidFill>
                  <a:prstClr val="black"/>
                </a:solidFill>
                <a:latin typeface="Times New Roman" pitchFamily="18" charset="0"/>
                <a:cs typeface="Times New Roman" pitchFamily="18" charset="0"/>
              </a:rPr>
              <a:t>dentin is fatty degeneration  </a:t>
            </a:r>
            <a:r>
              <a:rPr sz="2400" dirty="0">
                <a:solidFill>
                  <a:prstClr val="black"/>
                </a:solidFill>
                <a:latin typeface="Times New Roman" pitchFamily="18" charset="0"/>
                <a:cs typeface="Times New Roman" pitchFamily="18" charset="0"/>
              </a:rPr>
              <a:t>of the </a:t>
            </a:r>
            <a:r>
              <a:rPr sz="2400" spc="-5" dirty="0">
                <a:solidFill>
                  <a:prstClr val="black"/>
                </a:solidFill>
                <a:latin typeface="Times New Roman" pitchFamily="18" charset="0"/>
                <a:cs typeface="Times New Roman" pitchFamily="18" charset="0"/>
              </a:rPr>
              <a:t>tome’s </a:t>
            </a:r>
            <a:r>
              <a:rPr sz="2400" spc="5" dirty="0">
                <a:solidFill>
                  <a:prstClr val="black"/>
                </a:solidFill>
                <a:latin typeface="Times New Roman" pitchFamily="18" charset="0"/>
                <a:cs typeface="Times New Roman" pitchFamily="18" charset="0"/>
              </a:rPr>
              <a:t>fibers, </a:t>
            </a:r>
            <a:r>
              <a:rPr sz="2400" spc="-10" dirty="0">
                <a:solidFill>
                  <a:prstClr val="black"/>
                </a:solidFill>
                <a:latin typeface="Times New Roman" pitchFamily="18" charset="0"/>
                <a:cs typeface="Times New Roman" pitchFamily="18" charset="0"/>
              </a:rPr>
              <a:t>with </a:t>
            </a:r>
            <a:r>
              <a:rPr sz="2400" spc="-5" dirty="0">
                <a:solidFill>
                  <a:prstClr val="black"/>
                </a:solidFill>
                <a:latin typeface="Times New Roman" pitchFamily="18" charset="0"/>
                <a:cs typeface="Times New Roman" pitchFamily="18" charset="0"/>
              </a:rPr>
              <a:t>deposition of  lipid globules </a:t>
            </a:r>
            <a:r>
              <a:rPr sz="2400" spc="-10" dirty="0">
                <a:solidFill>
                  <a:prstClr val="black"/>
                </a:solidFill>
                <a:latin typeface="Times New Roman" pitchFamily="18" charset="0"/>
                <a:cs typeface="Times New Roman" pitchFamily="18" charset="0"/>
              </a:rPr>
              <a:t>within </a:t>
            </a:r>
            <a:r>
              <a:rPr sz="2400" spc="-5" dirty="0">
                <a:solidFill>
                  <a:prstClr val="black"/>
                </a:solidFill>
                <a:latin typeface="Times New Roman" pitchFamily="18" charset="0"/>
                <a:cs typeface="Times New Roman" pitchFamily="18" charset="0"/>
              </a:rPr>
              <a:t>these</a:t>
            </a:r>
            <a:r>
              <a:rPr sz="2400" spc="20" dirty="0">
                <a:solidFill>
                  <a:prstClr val="black"/>
                </a:solidFill>
                <a:latin typeface="Times New Roman" pitchFamily="18" charset="0"/>
                <a:cs typeface="Times New Roman" pitchFamily="18" charset="0"/>
              </a:rPr>
              <a:t> </a:t>
            </a:r>
            <a:r>
              <a:rPr sz="2400" spc="-5" dirty="0">
                <a:solidFill>
                  <a:prstClr val="black"/>
                </a:solidFill>
                <a:latin typeface="Times New Roman" pitchFamily="18" charset="0"/>
                <a:cs typeface="Times New Roman" pitchFamily="18" charset="0"/>
              </a:rPr>
              <a:t>fibers.</a:t>
            </a:r>
            <a:endParaRPr sz="2400" dirty="0">
              <a:solidFill>
                <a:prstClr val="black"/>
              </a:solidFill>
              <a:latin typeface="Times New Roman" pitchFamily="18" charset="0"/>
              <a:cs typeface="Times New Roman" pitchFamily="18" charset="0"/>
            </a:endParaRPr>
          </a:p>
          <a:p>
            <a:pPr marL="355600" marR="589915" indent="-342900">
              <a:lnSpc>
                <a:spcPts val="3590"/>
              </a:lnSpc>
              <a:spcBef>
                <a:spcPts val="880"/>
              </a:spcBef>
              <a:buClr>
                <a:srgbClr val="00007C"/>
              </a:buClr>
              <a:buSzPct val="75000"/>
              <a:buFont typeface="Symbol"/>
              <a:buChar char=""/>
              <a:tabLst>
                <a:tab pos="355600" algn="l"/>
              </a:tabLst>
            </a:pPr>
            <a:r>
              <a:rPr sz="2400" spc="-5" dirty="0">
                <a:solidFill>
                  <a:prstClr val="black"/>
                </a:solidFill>
                <a:latin typeface="Times New Roman" pitchFamily="18" charset="0"/>
                <a:cs typeface="Times New Roman" pitchFamily="18" charset="0"/>
              </a:rPr>
              <a:t>This is then followed </a:t>
            </a:r>
            <a:r>
              <a:rPr sz="2400" dirty="0">
                <a:solidFill>
                  <a:prstClr val="black"/>
                </a:solidFill>
                <a:latin typeface="Times New Roman" pitchFamily="18" charset="0"/>
                <a:cs typeface="Times New Roman" pitchFamily="18" charset="0"/>
              </a:rPr>
              <a:t>by </a:t>
            </a:r>
            <a:r>
              <a:rPr sz="2400" spc="-5" dirty="0">
                <a:solidFill>
                  <a:prstClr val="black"/>
                </a:solidFill>
                <a:latin typeface="Times New Roman" pitchFamily="18" charset="0"/>
                <a:cs typeface="Times New Roman" pitchFamily="18" charset="0"/>
              </a:rPr>
              <a:t>dentinal  </a:t>
            </a:r>
            <a:r>
              <a:rPr sz="2400" dirty="0">
                <a:solidFill>
                  <a:prstClr val="black"/>
                </a:solidFill>
                <a:latin typeface="Times New Roman" pitchFamily="18" charset="0"/>
                <a:cs typeface="Times New Roman" pitchFamily="18" charset="0"/>
              </a:rPr>
              <a:t>sclerosis, </a:t>
            </a:r>
            <a:r>
              <a:rPr sz="2400" spc="-5" dirty="0">
                <a:solidFill>
                  <a:prstClr val="black"/>
                </a:solidFill>
                <a:latin typeface="Times New Roman" pitchFamily="18" charset="0"/>
                <a:cs typeface="Times New Roman" pitchFamily="18" charset="0"/>
              </a:rPr>
              <a:t>which is </a:t>
            </a:r>
            <a:r>
              <a:rPr sz="2400" dirty="0">
                <a:solidFill>
                  <a:prstClr val="black"/>
                </a:solidFill>
                <a:latin typeface="Times New Roman" pitchFamily="18" charset="0"/>
                <a:cs typeface="Times New Roman" pitchFamily="18" charset="0"/>
              </a:rPr>
              <a:t>minimal </a:t>
            </a:r>
            <a:r>
              <a:rPr sz="2400" spc="-5" dirty="0">
                <a:solidFill>
                  <a:prstClr val="black"/>
                </a:solidFill>
                <a:latin typeface="Times New Roman" pitchFamily="18" charset="0"/>
                <a:cs typeface="Times New Roman" pitchFamily="18" charset="0"/>
              </a:rPr>
              <a:t>in rapidly  </a:t>
            </a:r>
            <a:r>
              <a:rPr sz="2400" dirty="0">
                <a:solidFill>
                  <a:prstClr val="black"/>
                </a:solidFill>
                <a:latin typeface="Times New Roman" pitchFamily="18" charset="0"/>
                <a:cs typeface="Times New Roman" pitchFamily="18" charset="0"/>
              </a:rPr>
              <a:t>advancing acute caries and maximum </a:t>
            </a:r>
            <a:r>
              <a:rPr sz="2400" spc="-5" dirty="0">
                <a:solidFill>
                  <a:prstClr val="black"/>
                </a:solidFill>
                <a:latin typeface="Times New Roman" pitchFamily="18" charset="0"/>
                <a:cs typeface="Times New Roman" pitchFamily="18" charset="0"/>
              </a:rPr>
              <a:t>in  slow, </a:t>
            </a:r>
            <a:r>
              <a:rPr sz="2400" dirty="0">
                <a:solidFill>
                  <a:prstClr val="black"/>
                </a:solidFill>
                <a:latin typeface="Times New Roman" pitchFamily="18" charset="0"/>
                <a:cs typeface="Times New Roman" pitchFamily="18" charset="0"/>
              </a:rPr>
              <a:t>chronic</a:t>
            </a:r>
            <a:r>
              <a:rPr sz="2400" spc="-10" dirty="0">
                <a:solidFill>
                  <a:prstClr val="black"/>
                </a:solidFill>
                <a:latin typeface="Times New Roman" pitchFamily="18" charset="0"/>
                <a:cs typeface="Times New Roman" pitchFamily="18" charset="0"/>
              </a:rPr>
              <a:t> </a:t>
            </a:r>
            <a:r>
              <a:rPr sz="2400" dirty="0">
                <a:solidFill>
                  <a:prstClr val="black"/>
                </a:solidFill>
                <a:latin typeface="Times New Roman" pitchFamily="18" charset="0"/>
                <a:cs typeface="Times New Roman" pitchFamily="18" charset="0"/>
              </a:rPr>
              <a:t>caries.</a:t>
            </a:r>
          </a:p>
          <a:p>
            <a:pPr marL="355600" marR="118745" indent="-342900">
              <a:lnSpc>
                <a:spcPct val="93400"/>
              </a:lnSpc>
              <a:spcBef>
                <a:spcPts val="725"/>
              </a:spcBef>
              <a:buClr>
                <a:srgbClr val="00007C"/>
              </a:buClr>
              <a:buSzPct val="75000"/>
              <a:buFont typeface="Symbol"/>
              <a:buChar char=""/>
              <a:tabLst>
                <a:tab pos="355600" algn="l"/>
              </a:tabLst>
            </a:pPr>
            <a:r>
              <a:rPr sz="2400" spc="-5" dirty="0">
                <a:solidFill>
                  <a:prstClr val="black"/>
                </a:solidFill>
                <a:latin typeface="Times New Roman" pitchFamily="18" charset="0"/>
                <a:cs typeface="Times New Roman" pitchFamily="18" charset="0"/>
              </a:rPr>
              <a:t>This is </a:t>
            </a:r>
            <a:r>
              <a:rPr sz="2400" dirty="0">
                <a:solidFill>
                  <a:prstClr val="black"/>
                </a:solidFill>
                <a:latin typeface="Times New Roman" pitchFamily="18" charset="0"/>
                <a:cs typeface="Times New Roman" pitchFamily="18" charset="0"/>
              </a:rPr>
              <a:t>considered as a </a:t>
            </a:r>
            <a:r>
              <a:rPr sz="2400" spc="-5" dirty="0">
                <a:solidFill>
                  <a:prstClr val="black"/>
                </a:solidFill>
                <a:latin typeface="Times New Roman" pitchFamily="18" charset="0"/>
                <a:cs typeface="Times New Roman" pitchFamily="18" charset="0"/>
              </a:rPr>
              <a:t>protective </a:t>
            </a:r>
            <a:r>
              <a:rPr sz="2400" dirty="0">
                <a:solidFill>
                  <a:prstClr val="black"/>
                </a:solidFill>
                <a:latin typeface="Times New Roman" pitchFamily="18" charset="0"/>
                <a:cs typeface="Times New Roman" pitchFamily="18" charset="0"/>
              </a:rPr>
              <a:t>measure  by dentinal </a:t>
            </a:r>
            <a:r>
              <a:rPr sz="2400" spc="-5" dirty="0">
                <a:solidFill>
                  <a:prstClr val="black"/>
                </a:solidFill>
                <a:latin typeface="Times New Roman" pitchFamily="18" charset="0"/>
                <a:cs typeface="Times New Roman" pitchFamily="18" charset="0"/>
              </a:rPr>
              <a:t>tubules to </a:t>
            </a:r>
            <a:r>
              <a:rPr sz="2400" dirty="0">
                <a:solidFill>
                  <a:prstClr val="black"/>
                </a:solidFill>
                <a:latin typeface="Times New Roman" pitchFamily="18" charset="0"/>
                <a:cs typeface="Times New Roman" pitchFamily="18" charset="0"/>
              </a:rPr>
              <a:t>seal </a:t>
            </a:r>
            <a:r>
              <a:rPr sz="2400" spc="-5" dirty="0">
                <a:solidFill>
                  <a:prstClr val="black"/>
                </a:solidFill>
                <a:latin typeface="Times New Roman" pitchFamily="18" charset="0"/>
                <a:cs typeface="Times New Roman" pitchFamily="18" charset="0"/>
              </a:rPr>
              <a:t>off the </a:t>
            </a:r>
            <a:r>
              <a:rPr sz="2400" dirty="0">
                <a:solidFill>
                  <a:prstClr val="black"/>
                </a:solidFill>
                <a:latin typeface="Times New Roman" pitchFamily="18" charset="0"/>
                <a:cs typeface="Times New Roman" pitchFamily="18" charset="0"/>
              </a:rPr>
              <a:t>invading  bacteria.</a:t>
            </a:r>
          </a:p>
        </p:txBody>
      </p:sp>
    </p:spTree>
  </p:cSld>
  <p:clrMapOvr>
    <a:masterClrMapping/>
  </p:clrMapOvr>
  <p:transition>
    <p:zoom dir="in"/>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2814</Words>
  <Application>Microsoft Office PowerPoint</Application>
  <PresentationFormat>Custom</PresentationFormat>
  <Paragraphs>432</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1_Office Theme</vt:lpstr>
      <vt:lpstr>Slide 1</vt:lpstr>
      <vt:lpstr>Specific learning Objectives </vt:lpstr>
      <vt:lpstr>CONTENT</vt:lpstr>
      <vt:lpstr>Slide 4</vt:lpstr>
      <vt:lpstr>Slide 5</vt:lpstr>
      <vt:lpstr>4. SURFACE ZONE: -</vt:lpstr>
      <vt:lpstr>HISTOPATHOLOGY OF CARIES –  DENTIN (EARLY CHANGES)</vt:lpstr>
      <vt:lpstr>Slide 8</vt:lpstr>
      <vt:lpstr>Slide 9</vt:lpstr>
      <vt:lpstr>Slide 10</vt:lpstr>
      <vt:lpstr>Slide 11</vt:lpstr>
      <vt:lpstr>Slide 12</vt:lpstr>
      <vt:lpstr>Continued dentinal destruction by  decalcification followed by proteolysis  occurs at many focal areas which  ultimately coalesce to form a necrotic  leathery mass of dentin.</vt:lpstr>
      <vt:lpstr>ZONES OF DENTINAL CARIES</vt:lpstr>
      <vt:lpstr>Slide 15</vt:lpstr>
      <vt:lpstr>Slide 16</vt:lpstr>
      <vt:lpstr>OLD TRENDS  </vt:lpstr>
      <vt:lpstr>Slide 18</vt:lpstr>
      <vt:lpstr>Slide 19</vt:lpstr>
      <vt:lpstr> DIGITAL RADIOGRAPHY </vt:lpstr>
      <vt:lpstr>4. XERORADIOGRAPHY</vt:lpstr>
      <vt:lpstr>5.   CARIES DETECTOR DYES.  Van de Rijke (1991) reviewed the use of dyes in cariology  Used clinically to differentiate between outer carious dentin and inner affected dentin  Outer carious dentin is distinctly stained.  </vt:lpstr>
      <vt:lpstr>6.  ENHANCED VISUAL TECHNIQUES: FIBEROPTIC TRANSILLUMINATION (FOTI)</vt:lpstr>
      <vt:lpstr>Slide 24</vt:lpstr>
      <vt:lpstr>7.  FLUORESCENT TECHNIQUES</vt:lpstr>
      <vt:lpstr>Quantitative Light-induced Fluorescence</vt:lpstr>
      <vt:lpstr>Technique</vt:lpstr>
      <vt:lpstr>DIAGNODent Laser Device</vt:lpstr>
      <vt:lpstr>Slide 29</vt:lpstr>
      <vt:lpstr>Slide 30</vt:lpstr>
      <vt:lpstr>Potential New Diagnostic Modalities for Caries Lesions</vt:lpstr>
      <vt:lpstr>CARIES ACTIVITY TESTS</vt:lpstr>
      <vt:lpstr>Slide 33</vt:lpstr>
      <vt:lpstr>REQUIREMENTS OF CARIES ACTIVITY TESTS</vt:lpstr>
      <vt:lpstr>Slide 35</vt:lpstr>
      <vt:lpstr>Slide 36</vt:lpstr>
      <vt:lpstr>Slide 37</vt:lpstr>
      <vt:lpstr>Slide 38</vt:lpstr>
      <vt:lpstr>Slide 39</vt:lpstr>
      <vt:lpstr>Slide 40</vt:lpstr>
      <vt:lpstr>Slide 41</vt:lpstr>
      <vt:lpstr>Slide 42</vt:lpstr>
      <vt:lpstr>Slide 43</vt:lpstr>
      <vt:lpstr>Slide 44</vt:lpstr>
      <vt:lpstr>TAKE HOME MESSEGE/ FOR THE TOPIC COVERED (SUMMARY)  </vt:lpstr>
      <vt:lpstr>Question &amp; Answer Session</vt:lpstr>
      <vt:lpstr>REFRENCES</vt:lpstr>
      <vt:lpstr>Slide 48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Monika Vidhani</dc:creator>
  <cp:lastModifiedBy>test</cp:lastModifiedBy>
  <cp:revision>4</cp:revision>
  <dcterms:created xsi:type="dcterms:W3CDTF">2022-08-07T08:15:57Z</dcterms:created>
  <dcterms:modified xsi:type="dcterms:W3CDTF">2023-04-18T06:27:14Z</dcterms:modified>
</cp:coreProperties>
</file>